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</p:sldIdLst>
  <p:sldSz cy="5143500" cx="9144000"/>
  <p:notesSz cx="6858000" cy="9144000"/>
  <p:embeddedFontLst>
    <p:embeddedFont>
      <p:font typeface="Roboto"/>
      <p:regular r:id="rId27"/>
      <p:bold r:id="rId28"/>
      <p:italic r:id="rId29"/>
      <p:boldItalic r:id="rId30"/>
    </p:embeddedFont>
    <p:embeddedFont>
      <p:font typeface="Caveat"/>
      <p:regular r:id="rId31"/>
      <p:bold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D0B078C3-8F51-43AC-AC16-1567FE9E2E39}">
  <a:tblStyle styleId="{D0B078C3-8F51-43AC-AC16-1567FE9E2E3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font" Target="fonts/Roboto-bold.fntdata"/><Relationship Id="rId27" Type="http://schemas.openxmlformats.org/officeDocument/2006/relationships/font" Target="fonts/Roboto-regular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Roboto-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Caveat-regular.fntdata"/><Relationship Id="rId30" Type="http://schemas.openxmlformats.org/officeDocument/2006/relationships/font" Target="fonts/Roboto-bold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32" Type="http://schemas.openxmlformats.org/officeDocument/2006/relationships/font" Target="fonts/Caveat-bold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93e5640f0e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293e5640f0e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93e5640f0e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293e5640f0e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93e5640f0e_1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293e5640f0e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93e5640f0e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293e5640f0e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5cf9298484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25cf9298484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293e5640f0e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293e5640f0e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93e5640f0e_1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293e5640f0e_1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25cf9298484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25cf9298484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25cf9298484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25cf9298484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25cf9298484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25cf9298484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5cf9298484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25cf9298484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25cf9298484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25cf9298484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25cf9298484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25cf9298484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5cf9298484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25cf9298484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5cf9298484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25cf9298484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93e5640f0e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93e5640f0e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93e5640f0e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293e5640f0e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93e5640f0e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293e5640f0e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93e5640f0e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293e5640f0e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" name="Google Shape;16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7" name="Google Shape;17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University Of Trento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5" name="Google Shape;35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6" name="Google Shape;36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9" name="Google Shape;39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grpSp>
        <p:nvGrpSpPr>
          <p:cNvPr id="9" name="Google Shape;9;p1"/>
          <p:cNvGrpSpPr/>
          <p:nvPr/>
        </p:nvGrpSpPr>
        <p:grpSpPr>
          <a:xfrm>
            <a:off x="0" y="250559"/>
            <a:ext cx="9144000" cy="1026043"/>
            <a:chOff x="0" y="250559"/>
            <a:chExt cx="9144000" cy="1026043"/>
          </a:xfrm>
        </p:grpSpPr>
        <p:pic>
          <p:nvPicPr>
            <p:cNvPr id="10" name="Google Shape;10;p1"/>
            <p:cNvPicPr preferRelativeResize="0"/>
            <p:nvPr/>
          </p:nvPicPr>
          <p:blipFill>
            <a:blip r:embed="rId1">
              <a:alphaModFix/>
            </a:blip>
            <a:stretch>
              <a:fillRect/>
            </a:stretch>
          </p:blipFill>
          <p:spPr>
            <a:xfrm>
              <a:off x="406474" y="250559"/>
              <a:ext cx="1472975" cy="4569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" name="Google Shape;11;p1"/>
            <p:cNvSpPr/>
            <p:nvPr/>
          </p:nvSpPr>
          <p:spPr>
            <a:xfrm>
              <a:off x="0" y="797798"/>
              <a:ext cx="9144000" cy="134400"/>
            </a:xfrm>
            <a:prstGeom prst="rect">
              <a:avLst/>
            </a:prstGeom>
            <a:solidFill>
              <a:srgbClr val="A01625"/>
            </a:solidFill>
            <a:ln cap="flat" cmpd="sng" w="9525">
              <a:solidFill>
                <a:srgbClr val="A0162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1"/>
            <p:cNvSpPr/>
            <p:nvPr/>
          </p:nvSpPr>
          <p:spPr>
            <a:xfrm>
              <a:off x="0" y="932203"/>
              <a:ext cx="9144000" cy="344400"/>
            </a:xfrm>
            <a:prstGeom prst="rect">
              <a:avLst/>
            </a:prstGeom>
            <a:solidFill>
              <a:srgbClr val="CD1230"/>
            </a:solidFill>
            <a:ln cap="flat" cmpd="sng" w="9525">
              <a:solidFill>
                <a:srgbClr val="CD123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1"/>
            <p:cNvSpPr/>
            <p:nvPr/>
          </p:nvSpPr>
          <p:spPr>
            <a:xfrm rot="10800000">
              <a:off x="581525" y="790965"/>
              <a:ext cx="94200" cy="56400"/>
            </a:xfrm>
            <a:prstGeom prst="triangle">
              <a:avLst>
                <a:gd fmla="val 50000" name="adj"/>
              </a:avLst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2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1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Relationship Id="rId4" Type="http://schemas.openxmlformats.org/officeDocument/2006/relationships/image" Target="../media/image18.png"/><Relationship Id="rId5" Type="http://schemas.openxmlformats.org/officeDocument/2006/relationships/image" Target="../media/image17.png"/><Relationship Id="rId6" Type="http://schemas.openxmlformats.org/officeDocument/2006/relationships/image" Target="../media/image2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png"/><Relationship Id="rId4" Type="http://schemas.openxmlformats.org/officeDocument/2006/relationships/image" Target="../media/image21.png"/><Relationship Id="rId5" Type="http://schemas.openxmlformats.org/officeDocument/2006/relationships/image" Target="../media/image19.png"/><Relationship Id="rId6" Type="http://schemas.openxmlformats.org/officeDocument/2006/relationships/image" Target="../media/image2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4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7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3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8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2.jpg"/><Relationship Id="rId4" Type="http://schemas.openxmlformats.org/officeDocument/2006/relationships/image" Target="../media/image24.png"/><Relationship Id="rId5" Type="http://schemas.openxmlformats.org/officeDocument/2006/relationships/image" Target="../media/image29.png"/><Relationship Id="rId6" Type="http://schemas.openxmlformats.org/officeDocument/2006/relationships/image" Target="../media/image2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0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jp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25.png"/><Relationship Id="rId7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/>
          <p:nvPr/>
        </p:nvSpPr>
        <p:spPr>
          <a:xfrm>
            <a:off x="-10350" y="3619900"/>
            <a:ext cx="9154500" cy="831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0" name="Google Shape;60;p13"/>
          <p:cNvGrpSpPr/>
          <p:nvPr/>
        </p:nvGrpSpPr>
        <p:grpSpPr>
          <a:xfrm>
            <a:off x="0" y="250559"/>
            <a:ext cx="9144000" cy="1026043"/>
            <a:chOff x="0" y="250559"/>
            <a:chExt cx="9144000" cy="1026043"/>
          </a:xfrm>
        </p:grpSpPr>
        <p:pic>
          <p:nvPicPr>
            <p:cNvPr id="61" name="Google Shape;61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06474" y="250559"/>
              <a:ext cx="1472975" cy="4569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2" name="Google Shape;62;p13"/>
            <p:cNvSpPr/>
            <p:nvPr/>
          </p:nvSpPr>
          <p:spPr>
            <a:xfrm>
              <a:off x="0" y="797798"/>
              <a:ext cx="9144000" cy="134400"/>
            </a:xfrm>
            <a:prstGeom prst="rect">
              <a:avLst/>
            </a:prstGeom>
            <a:solidFill>
              <a:srgbClr val="A01625"/>
            </a:solidFill>
            <a:ln cap="flat" cmpd="sng" w="9525">
              <a:solidFill>
                <a:srgbClr val="A0162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13"/>
            <p:cNvSpPr/>
            <p:nvPr/>
          </p:nvSpPr>
          <p:spPr>
            <a:xfrm>
              <a:off x="0" y="932203"/>
              <a:ext cx="9144000" cy="344400"/>
            </a:xfrm>
            <a:prstGeom prst="rect">
              <a:avLst/>
            </a:prstGeom>
            <a:solidFill>
              <a:srgbClr val="CD1230"/>
            </a:solidFill>
            <a:ln cap="flat" cmpd="sng" w="9525">
              <a:solidFill>
                <a:srgbClr val="CD123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13"/>
            <p:cNvSpPr/>
            <p:nvPr/>
          </p:nvSpPr>
          <p:spPr>
            <a:xfrm rot="10800000">
              <a:off x="581525" y="790965"/>
              <a:ext cx="94200" cy="56400"/>
            </a:xfrm>
            <a:prstGeom prst="triangle">
              <a:avLst>
                <a:gd fmla="val 50000" name="adj"/>
              </a:avLst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5" name="Google Shape;65;p13"/>
          <p:cNvSpPr txBox="1"/>
          <p:nvPr>
            <p:ph idx="4294967295" type="title"/>
          </p:nvPr>
        </p:nvSpPr>
        <p:spPr>
          <a:xfrm>
            <a:off x="125" y="198167"/>
            <a:ext cx="9144000" cy="60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500"/>
              <a:t>Final Dissertation</a:t>
            </a:r>
            <a:endParaRPr b="1" sz="2500"/>
          </a:p>
        </p:txBody>
      </p:sp>
      <p:pic>
        <p:nvPicPr>
          <p:cNvPr id="66" name="Google Shape;66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5" y="1691083"/>
            <a:ext cx="9144003" cy="1928813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67" name="Google Shape;67;p13"/>
          <p:cNvGraphicFramePr/>
          <p:nvPr/>
        </p:nvGraphicFramePr>
        <p:xfrm>
          <a:off x="0" y="365354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{D0B078C3-8F51-43AC-AC16-1567FE9E2E39}</a:tableStyleId>
              </a:tblPr>
              <a:tblGrid>
                <a:gridCol w="3048000"/>
                <a:gridCol w="3037525"/>
                <a:gridCol w="3058475"/>
              </a:tblGrid>
              <a:tr h="7276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8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it" sz="1600">
                          <a:solidFill>
                            <a:schemeClr val="dk1"/>
                          </a:solidFill>
                        </a:rPr>
                        <a:t>Student</a:t>
                      </a:r>
                      <a:endParaRPr b="1" sz="16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ctr">
                        <a:spcBef>
                          <a:spcPts val="800"/>
                        </a:spcBef>
                        <a:spcAft>
                          <a:spcPts val="8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it" sz="1600">
                          <a:solidFill>
                            <a:schemeClr val="dk1"/>
                          </a:solidFill>
                        </a:rPr>
                        <a:t>Stefano Dallona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8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t" sz="1600">
                          <a:solidFill>
                            <a:schemeClr val="dk1"/>
                          </a:solidFill>
                        </a:rPr>
                        <a:t>Supervisor</a:t>
                      </a:r>
                      <a:endParaRPr b="1" sz="16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ctr">
                        <a:spcBef>
                          <a:spcPts val="80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it" sz="1600">
                          <a:solidFill>
                            <a:schemeClr val="dk1"/>
                          </a:solidFill>
                        </a:rPr>
                        <a:t>Prof. Luca Turchet</a:t>
                      </a:r>
                      <a:endParaRPr sz="16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it" sz="1600">
                          <a:solidFill>
                            <a:schemeClr val="dk1"/>
                          </a:solidFill>
                        </a:rPr>
                        <a:t>Co-Supervisor</a:t>
                      </a:r>
                      <a:endParaRPr b="1" sz="16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800"/>
                        </a:spcBef>
                        <a:spcAft>
                          <a:spcPts val="8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it" sz="1600">
                          <a:solidFill>
                            <a:schemeClr val="dk1"/>
                          </a:solidFill>
                        </a:rPr>
                        <a:t>Ing. Luca Vignati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68" name="Google Shape;68;p13"/>
          <p:cNvSpPr txBox="1"/>
          <p:nvPr>
            <p:ph type="ctrTitle"/>
          </p:nvPr>
        </p:nvSpPr>
        <p:spPr>
          <a:xfrm>
            <a:off x="0" y="1810758"/>
            <a:ext cx="9144000" cy="1734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it" sz="3022" cap="small">
                <a:solidFill>
                  <a:srgbClr val="FFFFFF"/>
                </a:solidFill>
              </a:rPr>
              <a:t>bachelor degree in computer science</a:t>
            </a:r>
            <a:endParaRPr b="1" sz="3022" cap="small">
              <a:solidFill>
                <a:srgbClr val="FFFFFF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it" sz="2522" cap="small">
                <a:solidFill>
                  <a:srgbClr val="FFFFFF"/>
                </a:solidFill>
              </a:rPr>
              <a:t>a web graphical user interface for the</a:t>
            </a:r>
            <a:endParaRPr b="1" sz="2122" cap="small">
              <a:solidFill>
                <a:srgbClr val="FFFFFF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it" sz="2522" cap="small">
                <a:solidFill>
                  <a:srgbClr val="FFFFFF"/>
                </a:solidFill>
              </a:rPr>
              <a:t>packet-loss-concealment testbench tool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2"/>
          <p:cNvSpPr txBox="1"/>
          <p:nvPr>
            <p:ph type="title"/>
          </p:nvPr>
        </p:nvSpPr>
        <p:spPr>
          <a:xfrm>
            <a:off x="125" y="187700"/>
            <a:ext cx="9144000" cy="60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500"/>
              <a:t>GUI - Analysis Module - 2</a:t>
            </a:r>
            <a:endParaRPr b="1" sz="2500"/>
          </a:p>
        </p:txBody>
      </p:sp>
      <p:pic>
        <p:nvPicPr>
          <p:cNvPr id="197" name="Google Shape;19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" y="1282000"/>
            <a:ext cx="9143998" cy="37547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3"/>
          <p:cNvSpPr txBox="1"/>
          <p:nvPr>
            <p:ph type="title"/>
          </p:nvPr>
        </p:nvSpPr>
        <p:spPr>
          <a:xfrm>
            <a:off x="125" y="187700"/>
            <a:ext cx="9144000" cy="60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500"/>
              <a:t>GUI - Analysis Module - 3</a:t>
            </a:r>
            <a:endParaRPr b="1" sz="2500"/>
          </a:p>
        </p:txBody>
      </p:sp>
      <p:pic>
        <p:nvPicPr>
          <p:cNvPr id="203" name="Google Shape;20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" y="1271500"/>
            <a:ext cx="9144000" cy="38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4"/>
          <p:cNvSpPr txBox="1"/>
          <p:nvPr>
            <p:ph type="title"/>
          </p:nvPr>
        </p:nvSpPr>
        <p:spPr>
          <a:xfrm>
            <a:off x="125" y="187700"/>
            <a:ext cx="9144000" cy="60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500"/>
              <a:t>GUI - Analysis Module - 4</a:t>
            </a:r>
            <a:endParaRPr b="1" sz="2500"/>
          </a:p>
        </p:txBody>
      </p:sp>
      <p:pic>
        <p:nvPicPr>
          <p:cNvPr id="209" name="Google Shape;20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" y="1245175"/>
            <a:ext cx="9143999" cy="3898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5"/>
          <p:cNvSpPr txBox="1"/>
          <p:nvPr>
            <p:ph type="title"/>
          </p:nvPr>
        </p:nvSpPr>
        <p:spPr>
          <a:xfrm>
            <a:off x="125" y="187700"/>
            <a:ext cx="9144000" cy="60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500"/>
              <a:t>GUI - Search Module</a:t>
            </a:r>
            <a:endParaRPr b="1" sz="2500"/>
          </a:p>
        </p:txBody>
      </p:sp>
      <p:pic>
        <p:nvPicPr>
          <p:cNvPr id="215" name="Google Shape;21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" y="1253325"/>
            <a:ext cx="9143999" cy="3890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6"/>
          <p:cNvSpPr txBox="1"/>
          <p:nvPr>
            <p:ph type="title"/>
          </p:nvPr>
        </p:nvSpPr>
        <p:spPr>
          <a:xfrm>
            <a:off x="125" y="187700"/>
            <a:ext cx="9144000" cy="60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500"/>
              <a:t>Results</a:t>
            </a:r>
            <a:endParaRPr b="1" sz="2500"/>
          </a:p>
        </p:txBody>
      </p:sp>
      <p:pic>
        <p:nvPicPr>
          <p:cNvPr id="221" name="Google Shape;22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" y="1281050"/>
            <a:ext cx="2696008" cy="4045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26"/>
          <p:cNvSpPr/>
          <p:nvPr/>
        </p:nvSpPr>
        <p:spPr>
          <a:xfrm>
            <a:off x="2674150" y="1281100"/>
            <a:ext cx="6469800" cy="4044900"/>
          </a:xfrm>
          <a:prstGeom prst="rect">
            <a:avLst/>
          </a:prstGeom>
          <a:solidFill>
            <a:srgbClr val="D7DB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3" name="Google Shape;223;p26"/>
          <p:cNvGrpSpPr/>
          <p:nvPr/>
        </p:nvGrpSpPr>
        <p:grpSpPr>
          <a:xfrm>
            <a:off x="3300792" y="1916777"/>
            <a:ext cx="5264676" cy="3169031"/>
            <a:chOff x="3826825" y="1907250"/>
            <a:chExt cx="4552249" cy="2944375"/>
          </a:xfrm>
        </p:grpSpPr>
        <p:sp>
          <p:nvSpPr>
            <p:cNvPr id="224" name="Google Shape;224;p26"/>
            <p:cNvSpPr/>
            <p:nvPr/>
          </p:nvSpPr>
          <p:spPr>
            <a:xfrm>
              <a:off x="4889675" y="1907250"/>
              <a:ext cx="1358700" cy="11772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rgbClr val="B1487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it" sz="1300">
                  <a:solidFill>
                    <a:srgbClr val="FFFFFF"/>
                  </a:solidFill>
                </a:rPr>
                <a:t>Easier installation</a:t>
              </a:r>
              <a:endParaRPr sz="1300"/>
            </a:p>
          </p:txBody>
        </p:sp>
        <p:sp>
          <p:nvSpPr>
            <p:cNvPr id="225" name="Google Shape;225;p26"/>
            <p:cNvSpPr/>
            <p:nvPr/>
          </p:nvSpPr>
          <p:spPr>
            <a:xfrm>
              <a:off x="7020374" y="1907250"/>
              <a:ext cx="1358700" cy="11772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rgbClr val="D5CCC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47625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it">
                  <a:solidFill>
                    <a:srgbClr val="FFFFFF"/>
                  </a:solidFill>
                </a:rPr>
                <a:t>Less </a:t>
              </a:r>
              <a:r>
                <a:rPr b="1" lang="it">
                  <a:solidFill>
                    <a:srgbClr val="FFFFFF"/>
                  </a:solidFill>
                </a:rPr>
                <a:t>s</a:t>
              </a:r>
              <a:r>
                <a:rPr b="1" lang="it">
                  <a:solidFill>
                    <a:srgbClr val="FFFFFF"/>
                  </a:solidFill>
                </a:rPr>
                <a:t>teep l</a:t>
              </a:r>
              <a:r>
                <a:rPr b="1" lang="it">
                  <a:solidFill>
                    <a:srgbClr val="FFFFFF"/>
                  </a:solidFill>
                </a:rPr>
                <a:t>earning curve</a:t>
              </a:r>
              <a:endParaRPr/>
            </a:p>
          </p:txBody>
        </p:sp>
        <p:sp>
          <p:nvSpPr>
            <p:cNvPr id="226" name="Google Shape;226;p26"/>
            <p:cNvSpPr/>
            <p:nvPr/>
          </p:nvSpPr>
          <p:spPr>
            <a:xfrm>
              <a:off x="5956600" y="2497225"/>
              <a:ext cx="1358700" cy="11772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rgbClr val="7F3B4A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47625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it">
                  <a:solidFill>
                    <a:srgbClr val="FFFFFF"/>
                  </a:solidFill>
                </a:rPr>
                <a:t>Scalability</a:t>
              </a:r>
              <a:endParaRPr/>
            </a:p>
          </p:txBody>
        </p:sp>
        <p:sp>
          <p:nvSpPr>
            <p:cNvPr id="227" name="Google Shape;227;p26"/>
            <p:cNvSpPr/>
            <p:nvPr/>
          </p:nvSpPr>
          <p:spPr>
            <a:xfrm>
              <a:off x="3826825" y="2497225"/>
              <a:ext cx="1358700" cy="11772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rgbClr val="DF7D7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47625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it">
                  <a:solidFill>
                    <a:srgbClr val="FFFFFF"/>
                  </a:solidFill>
                </a:rPr>
                <a:t>Debug &amp; validation</a:t>
              </a:r>
              <a:endParaRPr b="1">
                <a:solidFill>
                  <a:srgbClr val="FFFFFF"/>
                </a:solidFill>
              </a:endParaRPr>
            </a:p>
          </p:txBody>
        </p:sp>
        <p:sp>
          <p:nvSpPr>
            <p:cNvPr id="228" name="Google Shape;228;p26"/>
            <p:cNvSpPr/>
            <p:nvPr/>
          </p:nvSpPr>
          <p:spPr>
            <a:xfrm>
              <a:off x="4889675" y="3084450"/>
              <a:ext cx="1358700" cy="11772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rgbClr val="6A519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47625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it">
                  <a:solidFill>
                    <a:srgbClr val="FFFFFF"/>
                  </a:solidFill>
                </a:rPr>
                <a:t>Improved analysis</a:t>
              </a:r>
              <a:endParaRPr b="1">
                <a:solidFill>
                  <a:srgbClr val="FFFFFF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it">
                  <a:solidFill>
                    <a:srgbClr val="FFFFFF"/>
                  </a:solidFill>
                </a:rPr>
                <a:t>capability</a:t>
              </a:r>
              <a:endParaRPr b="1">
                <a:solidFill>
                  <a:srgbClr val="FFFFFF"/>
                </a:solidFill>
              </a:endParaRPr>
            </a:p>
          </p:txBody>
        </p:sp>
        <p:sp>
          <p:nvSpPr>
            <p:cNvPr id="229" name="Google Shape;229;p26"/>
            <p:cNvSpPr/>
            <p:nvPr/>
          </p:nvSpPr>
          <p:spPr>
            <a:xfrm>
              <a:off x="5956600" y="3674425"/>
              <a:ext cx="1358700" cy="11772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rgbClr val="B6A7BA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47625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it">
                  <a:solidFill>
                    <a:srgbClr val="FFFFFF"/>
                  </a:solidFill>
                </a:rPr>
                <a:t>Usage extension</a:t>
              </a:r>
              <a:endParaRPr/>
            </a:p>
          </p:txBody>
        </p:sp>
      </p:grpSp>
      <p:sp>
        <p:nvSpPr>
          <p:cNvPr id="230" name="Google Shape;230;p26"/>
          <p:cNvSpPr txBox="1"/>
          <p:nvPr/>
        </p:nvSpPr>
        <p:spPr>
          <a:xfrm>
            <a:off x="3176138" y="1385825"/>
            <a:ext cx="551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700"/>
              <a:t>Benefits brought to the PLC Testbench tool</a:t>
            </a:r>
            <a:endParaRPr b="1" sz="17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7"/>
          <p:cNvSpPr txBox="1"/>
          <p:nvPr>
            <p:ph type="title"/>
          </p:nvPr>
        </p:nvSpPr>
        <p:spPr>
          <a:xfrm>
            <a:off x="125" y="187700"/>
            <a:ext cx="9144000" cy="60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500"/>
              <a:t>GUI vs Native Interaction - 1</a:t>
            </a:r>
            <a:endParaRPr b="1" sz="2500"/>
          </a:p>
        </p:txBody>
      </p:sp>
      <p:pic>
        <p:nvPicPr>
          <p:cNvPr id="236" name="Google Shape;23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05850" y="1420075"/>
            <a:ext cx="4838025" cy="169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420075"/>
            <a:ext cx="4305848" cy="169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3231963"/>
            <a:ext cx="4305851" cy="1801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27"/>
          <p:cNvPicPr preferRelativeResize="0"/>
          <p:nvPr/>
        </p:nvPicPr>
        <p:blipFill rotWithShape="1">
          <a:blip r:embed="rId6">
            <a:alphaModFix/>
          </a:blip>
          <a:srcRect b="-2429" l="1030" r="-1029" t="2430"/>
          <a:stretch/>
        </p:blipFill>
        <p:spPr>
          <a:xfrm>
            <a:off x="4305850" y="3231975"/>
            <a:ext cx="4838026" cy="184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8"/>
          <p:cNvSpPr txBox="1"/>
          <p:nvPr>
            <p:ph type="title"/>
          </p:nvPr>
        </p:nvSpPr>
        <p:spPr>
          <a:xfrm>
            <a:off x="125" y="187700"/>
            <a:ext cx="9144000" cy="60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500"/>
              <a:t>GUI vs Native Interaction - 2</a:t>
            </a:r>
            <a:endParaRPr b="1" sz="2500"/>
          </a:p>
        </p:txBody>
      </p:sp>
      <p:pic>
        <p:nvPicPr>
          <p:cNvPr id="245" name="Google Shape;24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80472"/>
            <a:ext cx="4572001" cy="22082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280475"/>
            <a:ext cx="4572001" cy="220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5" y="3488750"/>
            <a:ext cx="4571998" cy="1654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72000" y="3488750"/>
            <a:ext cx="4572001" cy="165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9"/>
          <p:cNvSpPr txBox="1"/>
          <p:nvPr>
            <p:ph type="title"/>
          </p:nvPr>
        </p:nvSpPr>
        <p:spPr>
          <a:xfrm>
            <a:off x="125" y="187700"/>
            <a:ext cx="9144000" cy="60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500"/>
              <a:t>Future Work</a:t>
            </a:r>
            <a:endParaRPr b="1" sz="2500"/>
          </a:p>
        </p:txBody>
      </p:sp>
      <p:sp>
        <p:nvSpPr>
          <p:cNvPr id="254" name="Google Shape;254;p29"/>
          <p:cNvSpPr txBox="1"/>
          <p:nvPr/>
        </p:nvSpPr>
        <p:spPr>
          <a:xfrm>
            <a:off x="535925" y="1350000"/>
            <a:ext cx="5544300" cy="37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700"/>
              <a:t>A few ideas</a:t>
            </a:r>
            <a:endParaRPr b="1"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/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Caveat"/>
              <a:buChar char="-"/>
            </a:pPr>
            <a:r>
              <a:rPr b="1" lang="it" sz="1700">
                <a:highlight>
                  <a:srgbClr val="D5CCCD"/>
                </a:highlight>
                <a:latin typeface="Caveat"/>
                <a:ea typeface="Caveat"/>
                <a:cs typeface="Caveat"/>
                <a:sym typeface="Caveat"/>
              </a:rPr>
              <a:t>Support for additionals audio formats</a:t>
            </a:r>
            <a:endParaRPr b="1" sz="1700">
              <a:highlight>
                <a:srgbClr val="D5CCCD"/>
              </a:highlight>
              <a:latin typeface="Caveat"/>
              <a:ea typeface="Caveat"/>
              <a:cs typeface="Caveat"/>
              <a:sym typeface="Caveat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Caveat"/>
              <a:buChar char="-"/>
            </a:pPr>
            <a:r>
              <a:rPr b="1" lang="it" sz="1700">
                <a:highlight>
                  <a:srgbClr val="D5CCCD"/>
                </a:highlight>
                <a:latin typeface="Caveat"/>
                <a:ea typeface="Caveat"/>
                <a:cs typeface="Caveat"/>
                <a:sym typeface="Caveat"/>
              </a:rPr>
              <a:t>Exposing logs</a:t>
            </a:r>
            <a:endParaRPr b="1" sz="1700">
              <a:highlight>
                <a:srgbClr val="D5CCCD"/>
              </a:highlight>
              <a:latin typeface="Caveat"/>
              <a:ea typeface="Caveat"/>
              <a:cs typeface="Caveat"/>
              <a:sym typeface="Caveat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Caveat"/>
              <a:buChar char="-"/>
            </a:pPr>
            <a:r>
              <a:rPr b="1" lang="it" sz="1700">
                <a:highlight>
                  <a:srgbClr val="D5CCCD"/>
                </a:highlight>
                <a:latin typeface="Caveat"/>
                <a:ea typeface="Caveat"/>
                <a:cs typeface="Caveat"/>
                <a:sym typeface="Caveat"/>
              </a:rPr>
              <a:t>Search functions on output results</a:t>
            </a:r>
            <a:endParaRPr b="1" sz="1700">
              <a:highlight>
                <a:srgbClr val="D5CCCD"/>
              </a:highlight>
              <a:latin typeface="Caveat"/>
              <a:ea typeface="Caveat"/>
              <a:cs typeface="Caveat"/>
              <a:sym typeface="Caveat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Caveat"/>
              <a:buChar char="-"/>
            </a:pPr>
            <a:r>
              <a:rPr b="1" lang="it" sz="1700">
                <a:highlight>
                  <a:srgbClr val="D5CCCD"/>
                </a:highlight>
                <a:latin typeface="Caveat"/>
                <a:ea typeface="Caveat"/>
                <a:cs typeface="Caveat"/>
                <a:sym typeface="Caveat"/>
              </a:rPr>
              <a:t>UI Themes</a:t>
            </a:r>
            <a:endParaRPr b="1" sz="1700">
              <a:highlight>
                <a:srgbClr val="D5CCCD"/>
              </a:highlight>
              <a:latin typeface="Caveat"/>
              <a:ea typeface="Caveat"/>
              <a:cs typeface="Caveat"/>
              <a:sym typeface="Caveat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Caveat"/>
              <a:buChar char="-"/>
            </a:pPr>
            <a:r>
              <a:rPr b="1" lang="it" sz="1700">
                <a:highlight>
                  <a:srgbClr val="D5CCCD"/>
                </a:highlight>
                <a:latin typeface="Caveat"/>
                <a:ea typeface="Caveat"/>
                <a:cs typeface="Caveat"/>
                <a:sym typeface="Caveat"/>
              </a:rPr>
              <a:t>Support for additional languages</a:t>
            </a:r>
            <a:endParaRPr b="1" sz="1700">
              <a:highlight>
                <a:srgbClr val="D5CCCD"/>
              </a:highlight>
              <a:latin typeface="Caveat"/>
              <a:ea typeface="Caveat"/>
              <a:cs typeface="Caveat"/>
              <a:sym typeface="Caveat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Caveat"/>
              <a:buChar char="-"/>
            </a:pPr>
            <a:r>
              <a:rPr b="1" lang="it" sz="1700">
                <a:highlight>
                  <a:srgbClr val="D5CCCD"/>
                </a:highlight>
                <a:latin typeface="Caveat"/>
                <a:ea typeface="Caveat"/>
                <a:cs typeface="Caveat"/>
                <a:sym typeface="Caveat"/>
              </a:rPr>
              <a:t>User collaboration use cases</a:t>
            </a:r>
            <a:endParaRPr b="1" sz="1700">
              <a:highlight>
                <a:srgbClr val="D5CCCD"/>
              </a:highlight>
              <a:latin typeface="Caveat"/>
              <a:ea typeface="Caveat"/>
              <a:cs typeface="Caveat"/>
              <a:sym typeface="Caveat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Caveat"/>
              <a:buChar char="-"/>
            </a:pPr>
            <a:r>
              <a:rPr b="1" lang="it" sz="1700">
                <a:highlight>
                  <a:srgbClr val="D5CCCD"/>
                </a:highlight>
                <a:latin typeface="Caveat"/>
                <a:ea typeface="Caveat"/>
                <a:cs typeface="Caveat"/>
                <a:sym typeface="Caveat"/>
              </a:rPr>
              <a:t>Additional authentication &amp; authorization methods</a:t>
            </a:r>
            <a:endParaRPr b="1" sz="1700">
              <a:highlight>
                <a:srgbClr val="D5CCCD"/>
              </a:highlight>
              <a:latin typeface="Caveat"/>
              <a:ea typeface="Caveat"/>
              <a:cs typeface="Caveat"/>
              <a:sym typeface="Caveat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Caveat"/>
              <a:buChar char="-"/>
            </a:pPr>
            <a:r>
              <a:rPr b="1" lang="it" sz="1700">
                <a:highlight>
                  <a:srgbClr val="D5CCCD"/>
                </a:highlight>
                <a:latin typeface="Caveat"/>
                <a:ea typeface="Caveat"/>
                <a:cs typeface="Caveat"/>
                <a:sym typeface="Caveat"/>
              </a:rPr>
              <a:t>Data export</a:t>
            </a:r>
            <a:endParaRPr b="1" sz="1700">
              <a:highlight>
                <a:srgbClr val="D5CCCD"/>
              </a:highlight>
              <a:latin typeface="Caveat"/>
              <a:ea typeface="Caveat"/>
              <a:cs typeface="Caveat"/>
              <a:sym typeface="Cavea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0"/>
          <p:cNvSpPr txBox="1"/>
          <p:nvPr>
            <p:ph type="title"/>
          </p:nvPr>
        </p:nvSpPr>
        <p:spPr>
          <a:xfrm>
            <a:off x="125" y="187700"/>
            <a:ext cx="9144000" cy="60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500"/>
              <a:t>Conclusions</a:t>
            </a:r>
            <a:endParaRPr b="1" sz="2500"/>
          </a:p>
        </p:txBody>
      </p:sp>
      <p:pic>
        <p:nvPicPr>
          <p:cNvPr id="260" name="Google Shape;260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3376482"/>
            <a:ext cx="9144003" cy="176361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1" name="Google Shape;261;p30"/>
          <p:cNvGrpSpPr/>
          <p:nvPr/>
        </p:nvGrpSpPr>
        <p:grpSpPr>
          <a:xfrm>
            <a:off x="0" y="1322183"/>
            <a:ext cx="9143591" cy="3483050"/>
            <a:chOff x="0" y="1189775"/>
            <a:chExt cx="8938017" cy="3483050"/>
          </a:xfrm>
        </p:grpSpPr>
        <p:grpSp>
          <p:nvGrpSpPr>
            <p:cNvPr id="262" name="Google Shape;262;p30"/>
            <p:cNvGrpSpPr/>
            <p:nvPr/>
          </p:nvGrpSpPr>
          <p:grpSpPr>
            <a:xfrm>
              <a:off x="5632317" y="1189775"/>
              <a:ext cx="3305700" cy="3483050"/>
              <a:chOff x="5632317" y="1189775"/>
              <a:chExt cx="3305700" cy="3483050"/>
            </a:xfrm>
          </p:grpSpPr>
          <p:sp>
            <p:nvSpPr>
              <p:cNvPr id="263" name="Google Shape;263;p30"/>
              <p:cNvSpPr/>
              <p:nvPr/>
            </p:nvSpPr>
            <p:spPr>
              <a:xfrm>
                <a:off x="5632317" y="1189775"/>
                <a:ext cx="3305700" cy="669000"/>
              </a:xfrm>
              <a:prstGeom prst="chevron">
                <a:avLst>
                  <a:gd fmla="val 50000" name="adj"/>
                </a:avLst>
              </a:prstGeom>
              <a:solidFill>
                <a:srgbClr val="D8382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it" sz="1800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rPr>
                  <a:t>Web GUI</a:t>
                </a:r>
                <a:endParaRPr b="1" sz="1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64" name="Google Shape;264;p30"/>
              <p:cNvSpPr txBox="1"/>
              <p:nvPr/>
            </p:nvSpPr>
            <p:spPr>
              <a:xfrm>
                <a:off x="6167063" y="2057125"/>
                <a:ext cx="2236200" cy="2615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265" name="Google Shape;265;p30"/>
            <p:cNvGrpSpPr/>
            <p:nvPr/>
          </p:nvGrpSpPr>
          <p:grpSpPr>
            <a:xfrm>
              <a:off x="0" y="1189989"/>
              <a:ext cx="3546900" cy="3482836"/>
              <a:chOff x="0" y="1189989"/>
              <a:chExt cx="3546900" cy="3482836"/>
            </a:xfrm>
          </p:grpSpPr>
          <p:sp>
            <p:nvSpPr>
              <p:cNvPr id="266" name="Google Shape;266;p30"/>
              <p:cNvSpPr/>
              <p:nvPr/>
            </p:nvSpPr>
            <p:spPr>
              <a:xfrm>
                <a:off x="0" y="1189989"/>
                <a:ext cx="3546900" cy="669000"/>
              </a:xfrm>
              <a:prstGeom prst="homePlate">
                <a:avLst>
                  <a:gd fmla="val 50000" name="adj"/>
                </a:avLst>
              </a:prstGeom>
              <a:solidFill>
                <a:srgbClr val="80201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540000" marR="36181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it" sz="1700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rPr>
                  <a:t>PLC Testbench</a:t>
                </a:r>
                <a:endParaRPr b="1" sz="17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540000" marR="36181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it" sz="1700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rPr>
                  <a:t>Native interaction</a:t>
                </a:r>
                <a:endParaRPr b="1" sz="17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67" name="Google Shape;267;p30"/>
              <p:cNvSpPr txBox="1"/>
              <p:nvPr/>
            </p:nvSpPr>
            <p:spPr>
              <a:xfrm>
                <a:off x="655361" y="2057125"/>
                <a:ext cx="2236200" cy="2615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268" name="Google Shape;268;p30"/>
            <p:cNvGrpSpPr/>
            <p:nvPr/>
          </p:nvGrpSpPr>
          <p:grpSpPr>
            <a:xfrm>
              <a:off x="2944204" y="1189775"/>
              <a:ext cx="3305700" cy="3483050"/>
              <a:chOff x="2944204" y="1189775"/>
              <a:chExt cx="3305700" cy="3483050"/>
            </a:xfrm>
          </p:grpSpPr>
          <p:sp>
            <p:nvSpPr>
              <p:cNvPr id="269" name="Google Shape;269;p30"/>
              <p:cNvSpPr/>
              <p:nvPr/>
            </p:nvSpPr>
            <p:spPr>
              <a:xfrm>
                <a:off x="2944204" y="1189775"/>
                <a:ext cx="3305700" cy="669000"/>
              </a:xfrm>
              <a:prstGeom prst="chevron">
                <a:avLst>
                  <a:gd fmla="val 50000" name="adj"/>
                </a:avLst>
              </a:prstGeom>
              <a:solidFill>
                <a:srgbClr val="B02C2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70" name="Google Shape;270;p30"/>
              <p:cNvSpPr txBox="1"/>
              <p:nvPr/>
            </p:nvSpPr>
            <p:spPr>
              <a:xfrm>
                <a:off x="3478949" y="2057125"/>
                <a:ext cx="2236200" cy="2615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sp>
        <p:nvSpPr>
          <p:cNvPr id="271" name="Google Shape;271;p30"/>
          <p:cNvSpPr/>
          <p:nvPr/>
        </p:nvSpPr>
        <p:spPr>
          <a:xfrm>
            <a:off x="1900" y="1994525"/>
            <a:ext cx="3048000" cy="1382100"/>
          </a:xfrm>
          <a:prstGeom prst="rect">
            <a:avLst/>
          </a:prstGeom>
          <a:solidFill>
            <a:srgbClr val="80201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179999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rgbClr val="FFFFFF"/>
                </a:solidFill>
              </a:rPr>
              <a:t>- </a:t>
            </a:r>
            <a:r>
              <a:rPr b="1" lang="it">
                <a:solidFill>
                  <a:srgbClr val="FFFFFF"/>
                </a:solidFill>
              </a:rPr>
              <a:t>limited and </a:t>
            </a:r>
            <a:r>
              <a:rPr b="1" lang="it">
                <a:solidFill>
                  <a:srgbClr val="FFFFFF"/>
                </a:solidFill>
              </a:rPr>
              <a:t>raw visual output</a:t>
            </a:r>
            <a:endParaRPr b="1">
              <a:solidFill>
                <a:srgbClr val="FFFFFF"/>
              </a:solidFill>
            </a:endParaRPr>
          </a:p>
          <a:p>
            <a:pPr indent="0" lvl="0" marL="179999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rgbClr val="FFFFFF"/>
                </a:solidFill>
              </a:rPr>
              <a:t>- no output integration</a:t>
            </a:r>
            <a:endParaRPr b="1">
              <a:solidFill>
                <a:srgbClr val="FFFFFF"/>
              </a:solidFill>
            </a:endParaRPr>
          </a:p>
          <a:p>
            <a:pPr indent="0" lvl="0" marL="179999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rgbClr val="FFFFFF"/>
                </a:solidFill>
              </a:rPr>
              <a:t>- programming-level interaction</a:t>
            </a:r>
            <a:endParaRPr b="1">
              <a:solidFill>
                <a:srgbClr val="FFFFFF"/>
              </a:solidFill>
            </a:endParaRPr>
          </a:p>
          <a:p>
            <a:pPr indent="0" lvl="0" marL="179999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rgbClr val="FFFFFF"/>
                </a:solidFill>
              </a:rPr>
              <a:t>- installation complexity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272" name="Google Shape;272;p30"/>
          <p:cNvSpPr/>
          <p:nvPr/>
        </p:nvSpPr>
        <p:spPr>
          <a:xfrm>
            <a:off x="6063350" y="1994525"/>
            <a:ext cx="3080700" cy="1382100"/>
          </a:xfrm>
          <a:prstGeom prst="rect">
            <a:avLst/>
          </a:prstGeom>
          <a:solidFill>
            <a:srgbClr val="D8382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179999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rgbClr val="FFFFFF"/>
                </a:solidFill>
              </a:rPr>
              <a:t>- sophisticated visual output</a:t>
            </a:r>
            <a:endParaRPr b="1">
              <a:solidFill>
                <a:srgbClr val="FFFFFF"/>
              </a:solidFill>
            </a:endParaRPr>
          </a:p>
          <a:p>
            <a:pPr indent="0" lvl="0" marL="179999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it">
                <a:solidFill>
                  <a:srgbClr val="FFFFFF"/>
                </a:solidFill>
              </a:rPr>
              <a:t>- highly integrated output</a:t>
            </a:r>
            <a:endParaRPr b="1">
              <a:solidFill>
                <a:srgbClr val="FFFFFF"/>
              </a:solidFill>
            </a:endParaRPr>
          </a:p>
          <a:p>
            <a:pPr indent="0" lvl="0" marL="179999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it">
                <a:solidFill>
                  <a:srgbClr val="FFFFFF"/>
                </a:solidFill>
              </a:rPr>
              <a:t>- graphical interaction</a:t>
            </a:r>
            <a:endParaRPr b="1">
              <a:solidFill>
                <a:srgbClr val="FFFFFF"/>
              </a:solidFill>
            </a:endParaRPr>
          </a:p>
          <a:p>
            <a:pPr indent="0" lvl="0" marL="179999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it">
                <a:solidFill>
                  <a:srgbClr val="FFFFFF"/>
                </a:solidFill>
              </a:rPr>
              <a:t>- installation ease</a:t>
            </a:r>
            <a:endParaRPr/>
          </a:p>
        </p:txBody>
      </p:sp>
      <p:sp>
        <p:nvSpPr>
          <p:cNvPr id="273" name="Google Shape;273;p30"/>
          <p:cNvSpPr/>
          <p:nvPr/>
        </p:nvSpPr>
        <p:spPr>
          <a:xfrm>
            <a:off x="3015700" y="1994650"/>
            <a:ext cx="3048000" cy="1382100"/>
          </a:xfrm>
          <a:prstGeom prst="rect">
            <a:avLst/>
          </a:prstGeom>
          <a:solidFill>
            <a:srgbClr val="B02C2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74" name="Google Shape;274;p30"/>
          <p:cNvCxnSpPr/>
          <p:nvPr/>
        </p:nvCxnSpPr>
        <p:spPr>
          <a:xfrm rot="10800000">
            <a:off x="-36225" y="1988450"/>
            <a:ext cx="9162900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1"/>
          <p:cNvSpPr/>
          <p:nvPr/>
        </p:nvSpPr>
        <p:spPr>
          <a:xfrm>
            <a:off x="3171275" y="1281175"/>
            <a:ext cx="5973000" cy="3862200"/>
          </a:xfrm>
          <a:prstGeom prst="rect">
            <a:avLst/>
          </a:prstGeom>
          <a:solidFill>
            <a:srgbClr val="D1BD9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31"/>
          <p:cNvSpPr txBox="1"/>
          <p:nvPr>
            <p:ph type="title"/>
          </p:nvPr>
        </p:nvSpPr>
        <p:spPr>
          <a:xfrm>
            <a:off x="125" y="187700"/>
            <a:ext cx="9144000" cy="60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500"/>
              <a:t>Acknowledgements</a:t>
            </a:r>
            <a:endParaRPr b="1" sz="2500"/>
          </a:p>
        </p:txBody>
      </p:sp>
      <p:pic>
        <p:nvPicPr>
          <p:cNvPr id="281" name="Google Shape;28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" y="1282113"/>
            <a:ext cx="3171155" cy="3858898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31"/>
          <p:cNvSpPr txBox="1"/>
          <p:nvPr/>
        </p:nvSpPr>
        <p:spPr>
          <a:xfrm>
            <a:off x="3650475" y="1815450"/>
            <a:ext cx="4950900" cy="27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000"/>
              <a:t>Thanks to</a:t>
            </a:r>
            <a:endParaRPr b="1" sz="2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000"/>
              <a:t>Prof. Luca Turchet</a:t>
            </a:r>
            <a:endParaRPr b="1" sz="2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000"/>
              <a:t>Ing. </a:t>
            </a:r>
            <a:r>
              <a:rPr b="1" lang="it" sz="2000">
                <a:solidFill>
                  <a:schemeClr val="dk1"/>
                </a:solidFill>
              </a:rPr>
              <a:t>Luca Vignati</a:t>
            </a:r>
            <a:endParaRPr b="1" sz="2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000"/>
              <a:t>for the invaluable feedback</a:t>
            </a:r>
            <a:endParaRPr b="1" sz="2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000"/>
              <a:t>and support provided</a:t>
            </a:r>
            <a:endParaRPr b="1" sz="20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/>
          <p:nvPr>
            <p:ph type="title"/>
          </p:nvPr>
        </p:nvSpPr>
        <p:spPr>
          <a:xfrm>
            <a:off x="125" y="187700"/>
            <a:ext cx="9144000" cy="60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500"/>
              <a:t>Introduction</a:t>
            </a:r>
            <a:endParaRPr b="1" sz="2500"/>
          </a:p>
        </p:txBody>
      </p:sp>
      <p:pic>
        <p:nvPicPr>
          <p:cNvPr id="74" name="Google Shape;74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282400"/>
            <a:ext cx="2758176" cy="38611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5" name="Google Shape;75;p14"/>
          <p:cNvGrpSpPr/>
          <p:nvPr/>
        </p:nvGrpSpPr>
        <p:grpSpPr>
          <a:xfrm>
            <a:off x="3338225" y="1618125"/>
            <a:ext cx="5335050" cy="3181800"/>
            <a:chOff x="3338225" y="1618125"/>
            <a:chExt cx="5335050" cy="3181800"/>
          </a:xfrm>
        </p:grpSpPr>
        <p:sp>
          <p:nvSpPr>
            <p:cNvPr id="76" name="Google Shape;76;p14"/>
            <p:cNvSpPr/>
            <p:nvPr/>
          </p:nvSpPr>
          <p:spPr>
            <a:xfrm>
              <a:off x="3338225" y="1694325"/>
              <a:ext cx="658500" cy="658500"/>
            </a:xfrm>
            <a:prstGeom prst="ellipse">
              <a:avLst/>
            </a:prstGeom>
            <a:solidFill>
              <a:srgbClr val="F1C232"/>
            </a:solidFill>
            <a:ln>
              <a:noFill/>
            </a:ln>
            <a:effectLst>
              <a:outerShdw blurRad="2857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it" sz="2100">
                  <a:solidFill>
                    <a:srgbClr val="FFFFFF"/>
                  </a:solidFill>
                </a:rPr>
                <a:t>1</a:t>
              </a:r>
              <a:endParaRPr b="1" sz="2100">
                <a:solidFill>
                  <a:srgbClr val="FFFFFF"/>
                </a:solidFill>
              </a:endParaRPr>
            </a:p>
          </p:txBody>
        </p:sp>
        <p:sp>
          <p:nvSpPr>
            <p:cNvPr id="77" name="Google Shape;77;p14"/>
            <p:cNvSpPr txBox="1"/>
            <p:nvPr/>
          </p:nvSpPr>
          <p:spPr>
            <a:xfrm>
              <a:off x="4148975" y="1618125"/>
              <a:ext cx="4524300" cy="60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it" sz="1700"/>
                <a:t>Context</a:t>
              </a:r>
              <a:endParaRPr b="1" sz="17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" sz="1700"/>
                <a:t>PLC Testbench, a tool for the comparison of Packet Loss Concealing algorithms</a:t>
              </a:r>
              <a:endParaRPr sz="1700"/>
            </a:p>
          </p:txBody>
        </p:sp>
        <p:sp>
          <p:nvSpPr>
            <p:cNvPr id="78" name="Google Shape;78;p14"/>
            <p:cNvSpPr/>
            <p:nvPr/>
          </p:nvSpPr>
          <p:spPr>
            <a:xfrm>
              <a:off x="3338375" y="2917425"/>
              <a:ext cx="658200" cy="658500"/>
            </a:xfrm>
            <a:prstGeom prst="ellipse">
              <a:avLst/>
            </a:prstGeom>
            <a:solidFill>
              <a:srgbClr val="CE0E2D"/>
            </a:solidFill>
            <a:ln>
              <a:noFill/>
            </a:ln>
            <a:effectLst>
              <a:outerShdw blurRad="2857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it" sz="2100">
                  <a:solidFill>
                    <a:srgbClr val="FFFFFF"/>
                  </a:solidFill>
                </a:rPr>
                <a:t>2</a:t>
              </a:r>
              <a:endParaRPr b="1" sz="2100">
                <a:solidFill>
                  <a:srgbClr val="FFFFFF"/>
                </a:solidFill>
              </a:endParaRPr>
            </a:p>
          </p:txBody>
        </p:sp>
        <p:sp>
          <p:nvSpPr>
            <p:cNvPr id="79" name="Google Shape;79;p14"/>
            <p:cNvSpPr txBox="1"/>
            <p:nvPr/>
          </p:nvSpPr>
          <p:spPr>
            <a:xfrm>
              <a:off x="4148975" y="2841225"/>
              <a:ext cx="4524300" cy="60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it" sz="1700"/>
                <a:t>Problem</a:t>
              </a:r>
              <a:endParaRPr b="1" sz="17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" sz="1700"/>
                <a:t>Interaction difficult due to the lack of a graphical user interface available</a:t>
              </a:r>
              <a:endParaRPr sz="17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700"/>
            </a:p>
          </p:txBody>
        </p:sp>
        <p:sp>
          <p:nvSpPr>
            <p:cNvPr id="80" name="Google Shape;80;p14"/>
            <p:cNvSpPr/>
            <p:nvPr/>
          </p:nvSpPr>
          <p:spPr>
            <a:xfrm>
              <a:off x="3338375" y="4140525"/>
              <a:ext cx="658200" cy="658200"/>
            </a:xfrm>
            <a:prstGeom prst="ellipse">
              <a:avLst/>
            </a:prstGeom>
            <a:solidFill>
              <a:srgbClr val="4C7B23"/>
            </a:solidFill>
            <a:ln>
              <a:noFill/>
            </a:ln>
            <a:effectLst>
              <a:outerShdw blurRad="2857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it" sz="2100">
                  <a:solidFill>
                    <a:srgbClr val="FFFFFF"/>
                  </a:solidFill>
                </a:rPr>
                <a:t>3</a:t>
              </a:r>
              <a:endParaRPr b="1" sz="2100">
                <a:solidFill>
                  <a:srgbClr val="FFFFFF"/>
                </a:solidFill>
              </a:endParaRPr>
            </a:p>
          </p:txBody>
        </p:sp>
        <p:sp>
          <p:nvSpPr>
            <p:cNvPr id="81" name="Google Shape;81;p14"/>
            <p:cNvSpPr txBox="1"/>
            <p:nvPr/>
          </p:nvSpPr>
          <p:spPr>
            <a:xfrm>
              <a:off x="4148975" y="4064325"/>
              <a:ext cx="4524300" cy="73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it" sz="1700"/>
                <a:t>Solution</a:t>
              </a:r>
              <a:endParaRPr b="1" sz="17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" sz="1700"/>
                <a:t>Development of a graphical user interface</a:t>
              </a:r>
              <a:endParaRPr sz="1700"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2"/>
          <p:cNvSpPr txBox="1"/>
          <p:nvPr>
            <p:ph type="title"/>
          </p:nvPr>
        </p:nvSpPr>
        <p:spPr>
          <a:xfrm>
            <a:off x="125" y="187700"/>
            <a:ext cx="9144000" cy="60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500"/>
              <a:t>References</a:t>
            </a:r>
            <a:endParaRPr b="1" sz="2500"/>
          </a:p>
        </p:txBody>
      </p:sp>
      <p:pic>
        <p:nvPicPr>
          <p:cNvPr id="288" name="Google Shape;28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85110" y="1284600"/>
            <a:ext cx="2953523" cy="3858900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32"/>
          <p:cNvSpPr/>
          <p:nvPr/>
        </p:nvSpPr>
        <p:spPr>
          <a:xfrm>
            <a:off x="125" y="1284600"/>
            <a:ext cx="6208800" cy="3858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290" name="Google Shape;290;p32"/>
          <p:cNvGraphicFramePr/>
          <p:nvPr/>
        </p:nvGraphicFramePr>
        <p:xfrm>
          <a:off x="239348" y="145854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{D0B078C3-8F51-43AC-AC16-1567FE9E2E39}</a:tableStyleId>
              </a:tblPr>
              <a:tblGrid>
                <a:gridCol w="875125"/>
                <a:gridCol w="4838900"/>
              </a:tblGrid>
              <a:tr h="1149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A34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t" sz="1700">
                          <a:solidFill>
                            <a:schemeClr val="dk1"/>
                          </a:solidFill>
                        </a:rPr>
                        <a:t>GitHub repository of the project</a:t>
                      </a:r>
                      <a:endParaRPr b="1" sz="17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t" sz="1100">
                          <a:solidFill>
                            <a:schemeClr val="dk1"/>
                          </a:solidFill>
                        </a:rPr>
                        <a:t>https://github.com/stefano-dallona/plc-testbench-ui</a:t>
                      </a:r>
                      <a:endParaRPr b="1" sz="11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t" sz="1100">
                          <a:solidFill>
                            <a:schemeClr val="dk1"/>
                          </a:solidFill>
                          <a:highlight>
                            <a:srgbClr val="00FF00"/>
                          </a:highlight>
                        </a:rPr>
                        <a:t> public access  </a:t>
                      </a:r>
                      <a:endParaRPr b="1" sz="1100">
                        <a:solidFill>
                          <a:schemeClr val="dk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A3443"/>
                    </a:solidFill>
                  </a:tcPr>
                </a:tc>
              </a:tr>
              <a:tr h="1149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7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83D4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t" sz="1700">
                          <a:solidFill>
                            <a:srgbClr val="FFFFFF"/>
                          </a:solidFill>
                        </a:rPr>
                        <a:t>Docker image of the project</a:t>
                      </a:r>
                      <a:endParaRPr b="1" sz="1700">
                        <a:solidFill>
                          <a:srgbClr val="FFFFFF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t" sz="1100">
                          <a:solidFill>
                            <a:srgbClr val="FFFFFF"/>
                          </a:solidFill>
                        </a:rPr>
                        <a:t>https://hub.docker.com/repository/docker/stdallona/plc-testbench-ui</a:t>
                      </a:r>
                      <a:endParaRPr b="1" sz="1100">
                        <a:solidFill>
                          <a:srgbClr val="FFFFFF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t" sz="1100">
                          <a:solidFill>
                            <a:srgbClr val="3B5B21"/>
                          </a:solidFill>
                          <a:highlight>
                            <a:srgbClr val="00FF00"/>
                          </a:highlight>
                        </a:rPr>
                        <a:t> public access</a:t>
                      </a:r>
                      <a:endParaRPr b="1" sz="1100">
                        <a:solidFill>
                          <a:srgbClr val="3B5B2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83D4C"/>
                    </a:solidFill>
                  </a:tcPr>
                </a:tc>
              </a:tr>
              <a:tr h="1149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7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t" sz="1700"/>
                        <a:t>Paper presented at the </a:t>
                      </a:r>
                      <a:r>
                        <a:rPr b="1" lang="it" sz="1700"/>
                        <a:t>IS2 2023 in Pisa</a:t>
                      </a:r>
                      <a:endParaRPr b="1" sz="1700"/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300">
                          <a:solidFill>
                            <a:schemeClr val="dk1"/>
                          </a:solidFill>
                        </a:rPr>
                        <a:t>4th International Symposium on the Internet of Sounds</a:t>
                      </a:r>
                      <a:endParaRPr sz="13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t" sz="800">
                          <a:solidFill>
                            <a:schemeClr val="dk1"/>
                          </a:solidFill>
                        </a:rPr>
                        <a:t>https://drive.google.com/file/d/1kFY9Hj-G7mWJP7U3CpPZf9TR95M5tQGV/view?usp=drive_link</a:t>
                      </a:r>
                      <a:r>
                        <a:rPr b="1" lang="it" sz="110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b="1" lang="it" sz="1100">
                          <a:solidFill>
                            <a:schemeClr val="accent4"/>
                          </a:solidFill>
                          <a:highlight>
                            <a:srgbClr val="FDD274"/>
                          </a:highlight>
                        </a:rPr>
                        <a:t> </a:t>
                      </a:r>
                      <a:r>
                        <a:rPr b="1" lang="it" sz="1100">
                          <a:solidFill>
                            <a:schemeClr val="dk1"/>
                          </a:solidFill>
                          <a:highlight>
                            <a:srgbClr val="FDD274"/>
                          </a:highlight>
                        </a:rPr>
                        <a:t>restricted access</a:t>
                      </a:r>
                      <a:endParaRPr b="1" sz="1100">
                        <a:solidFill>
                          <a:schemeClr val="dk1"/>
                        </a:solidFill>
                        <a:highlight>
                          <a:srgbClr val="FDD274"/>
                        </a:highlight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291" name="Google Shape;291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7409" y="2969950"/>
            <a:ext cx="598367" cy="43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7400" y="1656500"/>
            <a:ext cx="598375" cy="59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1200" y="4115100"/>
            <a:ext cx="730475" cy="43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5"/>
          <p:cNvSpPr txBox="1"/>
          <p:nvPr>
            <p:ph type="title"/>
          </p:nvPr>
        </p:nvSpPr>
        <p:spPr>
          <a:xfrm>
            <a:off x="125" y="187700"/>
            <a:ext cx="9144000" cy="60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500"/>
              <a:t>Purpose of the Thesis</a:t>
            </a:r>
            <a:endParaRPr b="1" sz="2500"/>
          </a:p>
        </p:txBody>
      </p:sp>
      <p:pic>
        <p:nvPicPr>
          <p:cNvPr id="87" name="Google Shape;8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" y="3585259"/>
            <a:ext cx="9144003" cy="1558241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5"/>
          <p:cNvSpPr txBox="1"/>
          <p:nvPr/>
        </p:nvSpPr>
        <p:spPr>
          <a:xfrm>
            <a:off x="125" y="1522875"/>
            <a:ext cx="9144000" cy="1508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700"/>
              <a:t>Develop a </a:t>
            </a:r>
            <a:r>
              <a:rPr b="1" lang="it" sz="1700"/>
              <a:t>Graphical User Interface for the PLC Testbench </a:t>
            </a:r>
            <a:r>
              <a:rPr lang="it" sz="1700"/>
              <a:t>tool</a:t>
            </a:r>
            <a:endParaRPr sz="1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700"/>
              <a:t>in order </a:t>
            </a:r>
            <a:r>
              <a:rPr b="1" lang="it" sz="1700"/>
              <a:t>to support</a:t>
            </a:r>
            <a:endParaRPr b="1" sz="1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800"/>
              <a:t>QUANTITATIVE </a:t>
            </a:r>
            <a:r>
              <a:rPr lang="it" sz="1800"/>
              <a:t>and </a:t>
            </a:r>
            <a:r>
              <a:rPr b="1" lang="it" sz="1800"/>
              <a:t>QUALITATIVE</a:t>
            </a:r>
            <a:endParaRPr b="1"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700"/>
              <a:t>comparison of PLC algorithms</a:t>
            </a:r>
            <a:endParaRPr b="1" sz="17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 txBox="1"/>
          <p:nvPr>
            <p:ph type="title"/>
          </p:nvPr>
        </p:nvSpPr>
        <p:spPr>
          <a:xfrm>
            <a:off x="125" y="187700"/>
            <a:ext cx="9144000" cy="60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500"/>
              <a:t>Methodology</a:t>
            </a:r>
            <a:endParaRPr b="1" sz="2500"/>
          </a:p>
        </p:txBody>
      </p:sp>
      <p:pic>
        <p:nvPicPr>
          <p:cNvPr id="94" name="Google Shape;9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38058" y="1280550"/>
            <a:ext cx="2897199" cy="386294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5" name="Google Shape;95;p16"/>
          <p:cNvGrpSpPr/>
          <p:nvPr/>
        </p:nvGrpSpPr>
        <p:grpSpPr>
          <a:xfrm>
            <a:off x="-76189" y="2728351"/>
            <a:ext cx="6323073" cy="2213949"/>
            <a:chOff x="-76189" y="1280551"/>
            <a:chExt cx="6323073" cy="2213949"/>
          </a:xfrm>
        </p:grpSpPr>
        <p:grpSp>
          <p:nvGrpSpPr>
            <p:cNvPr id="96" name="Google Shape;96;p16"/>
            <p:cNvGrpSpPr/>
            <p:nvPr/>
          </p:nvGrpSpPr>
          <p:grpSpPr>
            <a:xfrm>
              <a:off x="-76189" y="1280551"/>
              <a:ext cx="6323073" cy="2082599"/>
              <a:chOff x="55236" y="1658526"/>
              <a:chExt cx="6323073" cy="2082599"/>
            </a:xfrm>
          </p:grpSpPr>
          <p:grpSp>
            <p:nvGrpSpPr>
              <p:cNvPr id="97" name="Google Shape;97;p16"/>
              <p:cNvGrpSpPr/>
              <p:nvPr/>
            </p:nvGrpSpPr>
            <p:grpSpPr>
              <a:xfrm>
                <a:off x="55236" y="1658526"/>
                <a:ext cx="2207623" cy="2082599"/>
                <a:chOff x="1959887" y="-71332"/>
                <a:chExt cx="5183430" cy="4889877"/>
              </a:xfrm>
            </p:grpSpPr>
            <p:sp>
              <p:nvSpPr>
                <p:cNvPr id="98" name="Google Shape;98;p16"/>
                <p:cNvSpPr/>
                <p:nvPr/>
              </p:nvSpPr>
              <p:spPr>
                <a:xfrm rot="-3280241">
                  <a:off x="3905982" y="1906732"/>
                  <a:ext cx="1323418" cy="1320838"/>
                </a:xfrm>
                <a:prstGeom prst="ellipse">
                  <a:avLst/>
                </a:prstGeom>
                <a:noFill/>
                <a:ln>
                  <a:noFill/>
                </a:ln>
                <a:effectLst>
                  <a:outerShdw blurRad="200025" rotWithShape="0" algn="bl" dir="5400000" dist="190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99" name="Google Shape;99;p16"/>
                <p:cNvGrpSpPr/>
                <p:nvPr/>
              </p:nvGrpSpPr>
              <p:grpSpPr>
                <a:xfrm>
                  <a:off x="4184863" y="1520198"/>
                  <a:ext cx="2958454" cy="3298347"/>
                  <a:chOff x="4184863" y="1520198"/>
                  <a:chExt cx="2958454" cy="3298347"/>
                </a:xfrm>
              </p:grpSpPr>
              <p:sp>
                <p:nvSpPr>
                  <p:cNvPr id="100" name="Google Shape;100;p16"/>
                  <p:cNvSpPr/>
                  <p:nvPr/>
                </p:nvSpPr>
                <p:spPr>
                  <a:xfrm rot="-3280088">
                    <a:off x="4136321" y="2563569"/>
                    <a:ext cx="3184127" cy="1211606"/>
                  </a:xfrm>
                  <a:custGeom>
                    <a:rect b="b" l="l" r="r" t="t"/>
                    <a:pathLst>
                      <a:path extrusionOk="0" h="187" w="492">
                        <a:moveTo>
                          <a:pt x="457" y="0"/>
                        </a:moveTo>
                        <a:cubicBezTo>
                          <a:pt x="416" y="91"/>
                          <a:pt x="325" y="155"/>
                          <a:pt x="218" y="155"/>
                        </a:cubicBezTo>
                        <a:cubicBezTo>
                          <a:pt x="137" y="155"/>
                          <a:pt x="64" y="118"/>
                          <a:pt x="17" y="60"/>
                        </a:cubicBezTo>
                        <a:cubicBezTo>
                          <a:pt x="11" y="70"/>
                          <a:pt x="5" y="80"/>
                          <a:pt x="0" y="90"/>
                        </a:cubicBezTo>
                        <a:cubicBezTo>
                          <a:pt x="54" y="150"/>
                          <a:pt x="132" y="187"/>
                          <a:pt x="218" y="187"/>
                        </a:cubicBezTo>
                        <a:cubicBezTo>
                          <a:pt x="343" y="187"/>
                          <a:pt x="449" y="109"/>
                          <a:pt x="492" y="0"/>
                        </a:cubicBezTo>
                        <a:cubicBezTo>
                          <a:pt x="480" y="0"/>
                          <a:pt x="468" y="1"/>
                          <a:pt x="457" y="0"/>
                        </a:cubicBezTo>
                        <a:close/>
                      </a:path>
                    </a:pathLst>
                  </a:custGeom>
                  <a:solidFill>
                    <a:srgbClr val="DF7D7C"/>
                  </a:solidFill>
                  <a:ln cap="flat" cmpd="sng" w="9525">
                    <a:solidFill>
                      <a:srgbClr val="FFFFFF"/>
                    </a:solidFill>
                    <a:prstDash val="solid"/>
                    <a:miter lim="8000"/>
                    <a:headEnd len="sm" w="sm" type="none"/>
                    <a:tailEnd len="sm" w="sm" type="none"/>
                  </a:ln>
                  <a:effectLst>
                    <a:outerShdw blurRad="200025" rotWithShape="0" algn="bl" dir="5400000" dist="19050">
                      <a:srgbClr val="000000">
                        <a:alpha val="50000"/>
                      </a:srgbClr>
                    </a:outerShdw>
                  </a:effectLst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1" name="Google Shape;101;p16"/>
                  <p:cNvSpPr/>
                  <p:nvPr/>
                </p:nvSpPr>
                <p:spPr>
                  <a:xfrm rot="-3280088">
                    <a:off x="4100923" y="2460157"/>
                    <a:ext cx="2729637" cy="1205146"/>
                  </a:xfrm>
                  <a:custGeom>
                    <a:rect b="b" l="l" r="r" t="t"/>
                    <a:pathLst>
                      <a:path extrusionOk="0" h="194" w="440">
                        <a:moveTo>
                          <a:pt x="262" y="39"/>
                        </a:moveTo>
                        <a:cubicBezTo>
                          <a:pt x="206" y="71"/>
                          <a:pt x="134" y="53"/>
                          <a:pt x="100" y="0"/>
                        </a:cubicBezTo>
                        <a:cubicBezTo>
                          <a:pt x="57" y="25"/>
                          <a:pt x="24" y="60"/>
                          <a:pt x="0" y="99"/>
                        </a:cubicBezTo>
                        <a:cubicBezTo>
                          <a:pt x="47" y="157"/>
                          <a:pt x="120" y="194"/>
                          <a:pt x="201" y="194"/>
                        </a:cubicBezTo>
                        <a:cubicBezTo>
                          <a:pt x="308" y="194"/>
                          <a:pt x="399" y="130"/>
                          <a:pt x="440" y="39"/>
                        </a:cubicBezTo>
                        <a:cubicBezTo>
                          <a:pt x="393" y="37"/>
                          <a:pt x="346" y="24"/>
                          <a:pt x="303" y="0"/>
                        </a:cubicBezTo>
                        <a:cubicBezTo>
                          <a:pt x="292" y="15"/>
                          <a:pt x="279" y="29"/>
                          <a:pt x="262" y="39"/>
                        </a:cubicBezTo>
                        <a:close/>
                      </a:path>
                    </a:pathLst>
                  </a:custGeom>
                  <a:solidFill>
                    <a:srgbClr val="CE0E2D"/>
                  </a:solidFill>
                  <a:ln cap="flat" cmpd="sng" w="9525">
                    <a:solidFill>
                      <a:srgbClr val="FFFFFF"/>
                    </a:solidFill>
                    <a:prstDash val="solid"/>
                    <a:miter lim="8000"/>
                    <a:headEnd len="sm" w="sm" type="none"/>
                    <a:tailEnd len="sm" w="sm" type="none"/>
                  </a:ln>
                  <a:effectLst>
                    <a:outerShdw blurRad="200025" rotWithShape="0" algn="bl" dir="5400000" dist="19050">
                      <a:srgbClr val="000000">
                        <a:alpha val="50000"/>
                      </a:srgbClr>
                    </a:outerShdw>
                  </a:effectLst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2" name="Google Shape;102;p16"/>
                  <p:cNvSpPr txBox="1"/>
                  <p:nvPr/>
                </p:nvSpPr>
                <p:spPr>
                  <a:xfrm rot="-3779206">
                    <a:off x="4733052" y="2863735"/>
                    <a:ext cx="1577952" cy="563236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>
                    <a:outerShdw blurRad="200025" rotWithShape="0" algn="bl" dir="5400000" dist="19050">
                      <a:srgbClr val="000000">
                        <a:alpha val="50000"/>
                      </a:srgbClr>
                    </a:outerShdw>
                  </a:effectLst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it" sz="10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rPr>
                      <a:t>Develop</a:t>
                    </a:r>
                    <a:endParaRPr sz="1000">
                      <a:solidFill>
                        <a:srgbClr val="FFFFFF"/>
                      </a:solidFill>
                      <a:latin typeface="Roboto"/>
                      <a:ea typeface="Roboto"/>
                      <a:cs typeface="Roboto"/>
                      <a:sym typeface="Roboto"/>
                    </a:endParaRPr>
                  </a:p>
                </p:txBody>
              </p:sp>
            </p:grpSp>
            <p:grpSp>
              <p:nvGrpSpPr>
                <p:cNvPr id="103" name="Google Shape;103;p16"/>
                <p:cNvGrpSpPr/>
                <p:nvPr/>
              </p:nvGrpSpPr>
              <p:grpSpPr>
                <a:xfrm>
                  <a:off x="2857731" y="-71332"/>
                  <a:ext cx="3293577" cy="3222916"/>
                  <a:chOff x="2857731" y="-71332"/>
                  <a:chExt cx="3293577" cy="3222916"/>
                </a:xfrm>
              </p:grpSpPr>
              <p:sp>
                <p:nvSpPr>
                  <p:cNvPr id="104" name="Google Shape;104;p16"/>
                  <p:cNvSpPr/>
                  <p:nvPr/>
                </p:nvSpPr>
                <p:spPr>
                  <a:xfrm rot="-3280089">
                    <a:off x="3410337" y="297186"/>
                    <a:ext cx="2188366" cy="2485879"/>
                  </a:xfrm>
                  <a:custGeom>
                    <a:rect b="b" l="l" r="r" t="t"/>
                    <a:pathLst>
                      <a:path extrusionOk="0" h="384" w="338">
                        <a:moveTo>
                          <a:pt x="45" y="32"/>
                        </a:moveTo>
                        <a:cubicBezTo>
                          <a:pt x="189" y="32"/>
                          <a:pt x="306" y="148"/>
                          <a:pt x="306" y="292"/>
                        </a:cubicBezTo>
                        <a:cubicBezTo>
                          <a:pt x="306" y="325"/>
                          <a:pt x="300" y="355"/>
                          <a:pt x="289" y="384"/>
                        </a:cubicBezTo>
                        <a:cubicBezTo>
                          <a:pt x="301" y="384"/>
                          <a:pt x="312" y="384"/>
                          <a:pt x="324" y="383"/>
                        </a:cubicBezTo>
                        <a:cubicBezTo>
                          <a:pt x="333" y="354"/>
                          <a:pt x="338" y="324"/>
                          <a:pt x="338" y="292"/>
                        </a:cubicBezTo>
                        <a:cubicBezTo>
                          <a:pt x="338" y="131"/>
                          <a:pt x="207" y="0"/>
                          <a:pt x="45" y="0"/>
                        </a:cubicBezTo>
                        <a:cubicBezTo>
                          <a:pt x="30" y="0"/>
                          <a:pt x="15" y="1"/>
                          <a:pt x="0" y="3"/>
                        </a:cubicBezTo>
                        <a:cubicBezTo>
                          <a:pt x="6" y="13"/>
                          <a:pt x="12" y="23"/>
                          <a:pt x="18" y="33"/>
                        </a:cubicBezTo>
                        <a:cubicBezTo>
                          <a:pt x="27" y="32"/>
                          <a:pt x="36" y="32"/>
                          <a:pt x="45" y="32"/>
                        </a:cubicBezTo>
                        <a:close/>
                      </a:path>
                    </a:pathLst>
                  </a:custGeom>
                  <a:solidFill>
                    <a:srgbClr val="DF7D7C"/>
                  </a:solidFill>
                  <a:ln cap="flat" cmpd="sng" w="9525">
                    <a:solidFill>
                      <a:srgbClr val="FFFFFF"/>
                    </a:solidFill>
                    <a:prstDash val="solid"/>
                    <a:miter lim="8000"/>
                    <a:headEnd len="sm" w="sm" type="none"/>
                    <a:tailEnd len="sm" w="sm" type="none"/>
                  </a:ln>
                  <a:effectLst>
                    <a:outerShdw blurRad="200025" rotWithShape="0" algn="bl" dir="5400000" dist="19050">
                      <a:srgbClr val="000000">
                        <a:alpha val="50000"/>
                      </a:srgbClr>
                    </a:outerShdw>
                  </a:effectLst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5" name="Google Shape;105;p16"/>
                  <p:cNvSpPr/>
                  <p:nvPr/>
                </p:nvSpPr>
                <p:spPr>
                  <a:xfrm rot="-3280088">
                    <a:off x="3667674" y="581521"/>
                    <a:ext cx="1790169" cy="2186080"/>
                  </a:xfrm>
                  <a:custGeom>
                    <a:rect b="b" l="l" r="r" t="t"/>
                    <a:pathLst>
                      <a:path extrusionOk="0" h="352" w="288">
                        <a:moveTo>
                          <a:pt x="27" y="0"/>
                        </a:moveTo>
                        <a:cubicBezTo>
                          <a:pt x="18" y="0"/>
                          <a:pt x="9" y="0"/>
                          <a:pt x="0" y="1"/>
                        </a:cubicBezTo>
                        <a:cubicBezTo>
                          <a:pt x="21" y="43"/>
                          <a:pt x="34" y="90"/>
                          <a:pt x="35" y="140"/>
                        </a:cubicBezTo>
                        <a:cubicBezTo>
                          <a:pt x="74" y="142"/>
                          <a:pt x="111" y="163"/>
                          <a:pt x="132" y="200"/>
                        </a:cubicBezTo>
                        <a:cubicBezTo>
                          <a:pt x="153" y="236"/>
                          <a:pt x="153" y="279"/>
                          <a:pt x="136" y="315"/>
                        </a:cubicBezTo>
                        <a:cubicBezTo>
                          <a:pt x="179" y="339"/>
                          <a:pt x="225" y="351"/>
                          <a:pt x="271" y="352"/>
                        </a:cubicBezTo>
                        <a:cubicBezTo>
                          <a:pt x="282" y="323"/>
                          <a:pt x="288" y="293"/>
                          <a:pt x="288" y="260"/>
                        </a:cubicBezTo>
                        <a:cubicBezTo>
                          <a:pt x="288" y="116"/>
                          <a:pt x="171" y="0"/>
                          <a:pt x="27" y="0"/>
                        </a:cubicBezTo>
                        <a:close/>
                      </a:path>
                    </a:pathLst>
                  </a:custGeom>
                  <a:solidFill>
                    <a:srgbClr val="990000"/>
                  </a:solidFill>
                  <a:ln cap="flat" cmpd="sng" w="9525">
                    <a:solidFill>
                      <a:srgbClr val="FFFFFF"/>
                    </a:solidFill>
                    <a:prstDash val="solid"/>
                    <a:miter lim="8000"/>
                    <a:headEnd len="sm" w="sm" type="none"/>
                    <a:tailEnd len="sm" w="sm" type="none"/>
                  </a:ln>
                  <a:effectLst>
                    <a:outerShdw blurRad="200025" rotWithShape="0" algn="bl" dir="5400000" dist="19050">
                      <a:srgbClr val="000000">
                        <a:alpha val="50000"/>
                      </a:srgbClr>
                    </a:outerShdw>
                  </a:effectLst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6" name="Google Shape;106;p16"/>
                  <p:cNvSpPr txBox="1"/>
                  <p:nvPr/>
                </p:nvSpPr>
                <p:spPr>
                  <a:xfrm>
                    <a:off x="3782825" y="1153125"/>
                    <a:ext cx="1578000" cy="563100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>
                    <a:outerShdw blurRad="200025" rotWithShape="0" algn="bl" dir="5400000" dist="19050">
                      <a:srgbClr val="000000">
                        <a:alpha val="50000"/>
                      </a:srgbClr>
                    </a:outerShdw>
                  </a:effectLst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it" sz="10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rPr>
                      <a:t>Design</a:t>
                    </a:r>
                    <a:endParaRPr sz="1000">
                      <a:solidFill>
                        <a:srgbClr val="FFFFFF"/>
                      </a:solidFill>
                      <a:latin typeface="Roboto"/>
                      <a:ea typeface="Roboto"/>
                      <a:cs typeface="Roboto"/>
                      <a:sym typeface="Roboto"/>
                    </a:endParaRPr>
                  </a:p>
                </p:txBody>
              </p:sp>
            </p:grpSp>
            <p:grpSp>
              <p:nvGrpSpPr>
                <p:cNvPr id="107" name="Google Shape;107;p16"/>
                <p:cNvGrpSpPr/>
                <p:nvPr/>
              </p:nvGrpSpPr>
              <p:grpSpPr>
                <a:xfrm>
                  <a:off x="1959887" y="1684671"/>
                  <a:ext cx="3424433" cy="3122279"/>
                  <a:chOff x="1959887" y="1684671"/>
                  <a:chExt cx="3424433" cy="3122279"/>
                </a:xfrm>
              </p:grpSpPr>
              <p:sp>
                <p:nvSpPr>
                  <p:cNvPr id="108" name="Google Shape;108;p16"/>
                  <p:cNvSpPr/>
                  <p:nvPr/>
                </p:nvSpPr>
                <p:spPr>
                  <a:xfrm rot="-3280088">
                    <a:off x="2859669" y="1740600"/>
                    <a:ext cx="1624870" cy="3045726"/>
                  </a:xfrm>
                  <a:custGeom>
                    <a:rect b="b" l="l" r="r" t="t"/>
                    <a:pathLst>
                      <a:path extrusionOk="0" h="470" w="251">
                        <a:moveTo>
                          <a:pt x="32" y="286"/>
                        </a:moveTo>
                        <a:cubicBezTo>
                          <a:pt x="32" y="157"/>
                          <a:pt x="127" y="49"/>
                          <a:pt x="251" y="29"/>
                        </a:cubicBezTo>
                        <a:cubicBezTo>
                          <a:pt x="245" y="19"/>
                          <a:pt x="239" y="9"/>
                          <a:pt x="233" y="0"/>
                        </a:cubicBezTo>
                        <a:cubicBezTo>
                          <a:pt x="100" y="28"/>
                          <a:pt x="0" y="145"/>
                          <a:pt x="0" y="286"/>
                        </a:cubicBezTo>
                        <a:cubicBezTo>
                          <a:pt x="0" y="356"/>
                          <a:pt x="25" y="420"/>
                          <a:pt x="65" y="470"/>
                        </a:cubicBezTo>
                        <a:cubicBezTo>
                          <a:pt x="70" y="460"/>
                          <a:pt x="76" y="450"/>
                          <a:pt x="82" y="440"/>
                        </a:cubicBezTo>
                        <a:cubicBezTo>
                          <a:pt x="51" y="397"/>
                          <a:pt x="32" y="344"/>
                          <a:pt x="32" y="286"/>
                        </a:cubicBezTo>
                        <a:close/>
                      </a:path>
                    </a:pathLst>
                  </a:custGeom>
                  <a:solidFill>
                    <a:srgbClr val="DF7D7C"/>
                  </a:solidFill>
                  <a:ln cap="flat" cmpd="sng" w="9525">
                    <a:solidFill>
                      <a:srgbClr val="FFFFFF"/>
                    </a:solidFill>
                    <a:prstDash val="solid"/>
                    <a:miter lim="8000"/>
                    <a:headEnd len="sm" w="sm" type="none"/>
                    <a:tailEnd len="sm" w="sm" type="none"/>
                  </a:ln>
                  <a:effectLst>
                    <a:outerShdw blurRad="200025" rotWithShape="0" algn="bl" dir="5400000" dist="19050">
                      <a:srgbClr val="000000">
                        <a:alpha val="50000"/>
                      </a:srgbClr>
                    </a:outerShdw>
                  </a:effectLst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9" name="Google Shape;109;p16"/>
                  <p:cNvSpPr/>
                  <p:nvPr/>
                </p:nvSpPr>
                <p:spPr>
                  <a:xfrm rot="-3280089">
                    <a:off x="3037225" y="1789647"/>
                    <a:ext cx="1575644" cy="2550423"/>
                  </a:xfrm>
                  <a:custGeom>
                    <a:rect b="b" l="l" r="r" t="t"/>
                    <a:pathLst>
                      <a:path extrusionOk="0" h="411" w="254">
                        <a:moveTo>
                          <a:pt x="152" y="311"/>
                        </a:moveTo>
                        <a:cubicBezTo>
                          <a:pt x="124" y="254"/>
                          <a:pt x="145" y="185"/>
                          <a:pt x="200" y="153"/>
                        </a:cubicBezTo>
                        <a:cubicBezTo>
                          <a:pt x="217" y="143"/>
                          <a:pt x="236" y="137"/>
                          <a:pt x="254" y="136"/>
                        </a:cubicBezTo>
                        <a:cubicBezTo>
                          <a:pt x="253" y="87"/>
                          <a:pt x="241" y="41"/>
                          <a:pt x="219" y="0"/>
                        </a:cubicBezTo>
                        <a:cubicBezTo>
                          <a:pt x="95" y="20"/>
                          <a:pt x="0" y="128"/>
                          <a:pt x="0" y="257"/>
                        </a:cubicBezTo>
                        <a:cubicBezTo>
                          <a:pt x="0" y="315"/>
                          <a:pt x="19" y="368"/>
                          <a:pt x="50" y="411"/>
                        </a:cubicBezTo>
                        <a:cubicBezTo>
                          <a:pt x="75" y="371"/>
                          <a:pt x="110" y="337"/>
                          <a:pt x="152" y="311"/>
                        </a:cubicBezTo>
                        <a:close/>
                      </a:path>
                    </a:pathLst>
                  </a:custGeom>
                  <a:solidFill>
                    <a:srgbClr val="FF0000"/>
                  </a:solidFill>
                  <a:ln cap="flat" cmpd="sng" w="9525">
                    <a:solidFill>
                      <a:srgbClr val="FFFFFF"/>
                    </a:solidFill>
                    <a:prstDash val="solid"/>
                    <a:miter lim="8000"/>
                    <a:headEnd len="sm" w="sm" type="none"/>
                    <a:tailEnd len="sm" w="sm" type="none"/>
                  </a:ln>
                  <a:effectLst>
                    <a:outerShdw blurRad="200025" rotWithShape="0" algn="bl" dir="5400000" dist="19050">
                      <a:srgbClr val="000000">
                        <a:alpha val="50000"/>
                      </a:srgbClr>
                    </a:outerShdw>
                  </a:effectLst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0" name="Google Shape;110;p16"/>
                  <p:cNvSpPr txBox="1"/>
                  <p:nvPr/>
                </p:nvSpPr>
                <p:spPr>
                  <a:xfrm flipH="1" rot="3725110">
                    <a:off x="2866277" y="2863871"/>
                    <a:ext cx="1577671" cy="563103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>
                    <a:outerShdw blurRad="200025" rotWithShape="0" algn="bl" dir="5400000" dist="19050">
                      <a:srgbClr val="000000">
                        <a:alpha val="50000"/>
                      </a:srgbClr>
                    </a:outerShdw>
                  </a:effectLst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it" sz="10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rPr>
                      <a:t>Testing</a:t>
                    </a:r>
                    <a:endParaRPr sz="1000">
                      <a:solidFill>
                        <a:srgbClr val="FFFFFF"/>
                      </a:solidFill>
                      <a:latin typeface="Roboto"/>
                      <a:ea typeface="Roboto"/>
                      <a:cs typeface="Roboto"/>
                      <a:sym typeface="Roboto"/>
                    </a:endParaRPr>
                  </a:p>
                </p:txBody>
              </p:sp>
            </p:grpSp>
          </p:grpSp>
          <p:grpSp>
            <p:nvGrpSpPr>
              <p:cNvPr id="111" name="Google Shape;111;p16"/>
              <p:cNvGrpSpPr/>
              <p:nvPr/>
            </p:nvGrpSpPr>
            <p:grpSpPr>
              <a:xfrm>
                <a:off x="1884361" y="1658526"/>
                <a:ext cx="2207623" cy="2082599"/>
                <a:chOff x="1959887" y="-71332"/>
                <a:chExt cx="5183430" cy="4889877"/>
              </a:xfrm>
            </p:grpSpPr>
            <p:sp>
              <p:nvSpPr>
                <p:cNvPr id="112" name="Google Shape;112;p16"/>
                <p:cNvSpPr/>
                <p:nvPr/>
              </p:nvSpPr>
              <p:spPr>
                <a:xfrm rot="-3280241">
                  <a:off x="3905982" y="1906732"/>
                  <a:ext cx="1323418" cy="1320838"/>
                </a:xfrm>
                <a:prstGeom prst="ellipse">
                  <a:avLst/>
                </a:prstGeom>
                <a:noFill/>
                <a:ln>
                  <a:noFill/>
                </a:ln>
                <a:effectLst>
                  <a:outerShdw blurRad="200025" rotWithShape="0" algn="bl" dir="5400000" dist="190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113" name="Google Shape;113;p16"/>
                <p:cNvGrpSpPr/>
                <p:nvPr/>
              </p:nvGrpSpPr>
              <p:grpSpPr>
                <a:xfrm>
                  <a:off x="4184863" y="1520198"/>
                  <a:ext cx="2958454" cy="3298347"/>
                  <a:chOff x="4184863" y="1520198"/>
                  <a:chExt cx="2958454" cy="3298347"/>
                </a:xfrm>
              </p:grpSpPr>
              <p:sp>
                <p:nvSpPr>
                  <p:cNvPr id="114" name="Google Shape;114;p16"/>
                  <p:cNvSpPr/>
                  <p:nvPr/>
                </p:nvSpPr>
                <p:spPr>
                  <a:xfrm rot="-3280088">
                    <a:off x="4136321" y="2563569"/>
                    <a:ext cx="3184127" cy="1211606"/>
                  </a:xfrm>
                  <a:custGeom>
                    <a:rect b="b" l="l" r="r" t="t"/>
                    <a:pathLst>
                      <a:path extrusionOk="0" h="187" w="492">
                        <a:moveTo>
                          <a:pt x="457" y="0"/>
                        </a:moveTo>
                        <a:cubicBezTo>
                          <a:pt x="416" y="91"/>
                          <a:pt x="325" y="155"/>
                          <a:pt x="218" y="155"/>
                        </a:cubicBezTo>
                        <a:cubicBezTo>
                          <a:pt x="137" y="155"/>
                          <a:pt x="64" y="118"/>
                          <a:pt x="17" y="60"/>
                        </a:cubicBezTo>
                        <a:cubicBezTo>
                          <a:pt x="11" y="70"/>
                          <a:pt x="5" y="80"/>
                          <a:pt x="0" y="90"/>
                        </a:cubicBezTo>
                        <a:cubicBezTo>
                          <a:pt x="54" y="150"/>
                          <a:pt x="132" y="187"/>
                          <a:pt x="218" y="187"/>
                        </a:cubicBezTo>
                        <a:cubicBezTo>
                          <a:pt x="343" y="187"/>
                          <a:pt x="449" y="109"/>
                          <a:pt x="492" y="0"/>
                        </a:cubicBezTo>
                        <a:cubicBezTo>
                          <a:pt x="480" y="0"/>
                          <a:pt x="468" y="1"/>
                          <a:pt x="457" y="0"/>
                        </a:cubicBezTo>
                        <a:close/>
                      </a:path>
                    </a:pathLst>
                  </a:custGeom>
                  <a:solidFill>
                    <a:srgbClr val="DF7D7C"/>
                  </a:solidFill>
                  <a:ln cap="flat" cmpd="sng" w="9525">
                    <a:solidFill>
                      <a:srgbClr val="FFFFFF"/>
                    </a:solidFill>
                    <a:prstDash val="solid"/>
                    <a:miter lim="8000"/>
                    <a:headEnd len="sm" w="sm" type="none"/>
                    <a:tailEnd len="sm" w="sm" type="none"/>
                  </a:ln>
                  <a:effectLst>
                    <a:outerShdw blurRad="200025" rotWithShape="0" algn="bl" dir="5400000" dist="19050">
                      <a:srgbClr val="000000">
                        <a:alpha val="50000"/>
                      </a:srgbClr>
                    </a:outerShdw>
                  </a:effectLst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5" name="Google Shape;115;p16"/>
                  <p:cNvSpPr/>
                  <p:nvPr/>
                </p:nvSpPr>
                <p:spPr>
                  <a:xfrm rot="-3280088">
                    <a:off x="4100923" y="2460157"/>
                    <a:ext cx="2729637" cy="1205146"/>
                  </a:xfrm>
                  <a:custGeom>
                    <a:rect b="b" l="l" r="r" t="t"/>
                    <a:pathLst>
                      <a:path extrusionOk="0" h="194" w="440">
                        <a:moveTo>
                          <a:pt x="262" y="39"/>
                        </a:moveTo>
                        <a:cubicBezTo>
                          <a:pt x="206" y="71"/>
                          <a:pt x="134" y="53"/>
                          <a:pt x="100" y="0"/>
                        </a:cubicBezTo>
                        <a:cubicBezTo>
                          <a:pt x="57" y="25"/>
                          <a:pt x="24" y="60"/>
                          <a:pt x="0" y="99"/>
                        </a:cubicBezTo>
                        <a:cubicBezTo>
                          <a:pt x="47" y="157"/>
                          <a:pt x="120" y="194"/>
                          <a:pt x="201" y="194"/>
                        </a:cubicBezTo>
                        <a:cubicBezTo>
                          <a:pt x="308" y="194"/>
                          <a:pt x="399" y="130"/>
                          <a:pt x="440" y="39"/>
                        </a:cubicBezTo>
                        <a:cubicBezTo>
                          <a:pt x="393" y="37"/>
                          <a:pt x="346" y="24"/>
                          <a:pt x="303" y="0"/>
                        </a:cubicBezTo>
                        <a:cubicBezTo>
                          <a:pt x="292" y="15"/>
                          <a:pt x="279" y="29"/>
                          <a:pt x="262" y="39"/>
                        </a:cubicBezTo>
                        <a:close/>
                      </a:path>
                    </a:pathLst>
                  </a:custGeom>
                  <a:solidFill>
                    <a:srgbClr val="CE0E2D"/>
                  </a:solidFill>
                  <a:ln cap="flat" cmpd="sng" w="9525">
                    <a:solidFill>
                      <a:srgbClr val="FFFFFF"/>
                    </a:solidFill>
                    <a:prstDash val="solid"/>
                    <a:miter lim="8000"/>
                    <a:headEnd len="sm" w="sm" type="none"/>
                    <a:tailEnd len="sm" w="sm" type="none"/>
                  </a:ln>
                  <a:effectLst>
                    <a:outerShdw blurRad="200025" rotWithShape="0" algn="bl" dir="5400000" dist="19050">
                      <a:srgbClr val="000000">
                        <a:alpha val="50000"/>
                      </a:srgbClr>
                    </a:outerShdw>
                  </a:effectLst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6" name="Google Shape;116;p16"/>
                  <p:cNvSpPr txBox="1"/>
                  <p:nvPr/>
                </p:nvSpPr>
                <p:spPr>
                  <a:xfrm rot="-3779206">
                    <a:off x="4733052" y="2863735"/>
                    <a:ext cx="1577952" cy="563236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>
                    <a:outerShdw blurRad="200025" rotWithShape="0" algn="bl" dir="5400000" dist="19050">
                      <a:srgbClr val="000000">
                        <a:alpha val="50000"/>
                      </a:srgbClr>
                    </a:outerShdw>
                  </a:effectLst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it" sz="10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rPr>
                      <a:t>Develop</a:t>
                    </a:r>
                    <a:endParaRPr sz="1000">
                      <a:solidFill>
                        <a:srgbClr val="FFFFFF"/>
                      </a:solidFill>
                      <a:latin typeface="Roboto"/>
                      <a:ea typeface="Roboto"/>
                      <a:cs typeface="Roboto"/>
                      <a:sym typeface="Roboto"/>
                    </a:endParaRPr>
                  </a:p>
                </p:txBody>
              </p:sp>
            </p:grpSp>
            <p:grpSp>
              <p:nvGrpSpPr>
                <p:cNvPr id="117" name="Google Shape;117;p16"/>
                <p:cNvGrpSpPr/>
                <p:nvPr/>
              </p:nvGrpSpPr>
              <p:grpSpPr>
                <a:xfrm>
                  <a:off x="2857731" y="-71332"/>
                  <a:ext cx="3293577" cy="3222916"/>
                  <a:chOff x="2857731" y="-71332"/>
                  <a:chExt cx="3293577" cy="3222916"/>
                </a:xfrm>
              </p:grpSpPr>
              <p:sp>
                <p:nvSpPr>
                  <p:cNvPr id="118" name="Google Shape;118;p16"/>
                  <p:cNvSpPr/>
                  <p:nvPr/>
                </p:nvSpPr>
                <p:spPr>
                  <a:xfrm rot="-3280089">
                    <a:off x="3410337" y="297186"/>
                    <a:ext cx="2188366" cy="2485879"/>
                  </a:xfrm>
                  <a:custGeom>
                    <a:rect b="b" l="l" r="r" t="t"/>
                    <a:pathLst>
                      <a:path extrusionOk="0" h="384" w="338">
                        <a:moveTo>
                          <a:pt x="45" y="32"/>
                        </a:moveTo>
                        <a:cubicBezTo>
                          <a:pt x="189" y="32"/>
                          <a:pt x="306" y="148"/>
                          <a:pt x="306" y="292"/>
                        </a:cubicBezTo>
                        <a:cubicBezTo>
                          <a:pt x="306" y="325"/>
                          <a:pt x="300" y="355"/>
                          <a:pt x="289" y="384"/>
                        </a:cubicBezTo>
                        <a:cubicBezTo>
                          <a:pt x="301" y="384"/>
                          <a:pt x="312" y="384"/>
                          <a:pt x="324" y="383"/>
                        </a:cubicBezTo>
                        <a:cubicBezTo>
                          <a:pt x="333" y="354"/>
                          <a:pt x="338" y="324"/>
                          <a:pt x="338" y="292"/>
                        </a:cubicBezTo>
                        <a:cubicBezTo>
                          <a:pt x="338" y="131"/>
                          <a:pt x="207" y="0"/>
                          <a:pt x="45" y="0"/>
                        </a:cubicBezTo>
                        <a:cubicBezTo>
                          <a:pt x="30" y="0"/>
                          <a:pt x="15" y="1"/>
                          <a:pt x="0" y="3"/>
                        </a:cubicBezTo>
                        <a:cubicBezTo>
                          <a:pt x="6" y="13"/>
                          <a:pt x="12" y="23"/>
                          <a:pt x="18" y="33"/>
                        </a:cubicBezTo>
                        <a:cubicBezTo>
                          <a:pt x="27" y="32"/>
                          <a:pt x="36" y="32"/>
                          <a:pt x="45" y="32"/>
                        </a:cubicBezTo>
                        <a:close/>
                      </a:path>
                    </a:pathLst>
                  </a:custGeom>
                  <a:solidFill>
                    <a:srgbClr val="DF7D7C"/>
                  </a:solidFill>
                  <a:ln cap="flat" cmpd="sng" w="9525">
                    <a:solidFill>
                      <a:srgbClr val="FFFFFF"/>
                    </a:solidFill>
                    <a:prstDash val="solid"/>
                    <a:miter lim="8000"/>
                    <a:headEnd len="sm" w="sm" type="none"/>
                    <a:tailEnd len="sm" w="sm" type="none"/>
                  </a:ln>
                  <a:effectLst>
                    <a:outerShdw blurRad="200025" rotWithShape="0" algn="bl" dir="5400000" dist="19050">
                      <a:srgbClr val="000000">
                        <a:alpha val="50000"/>
                      </a:srgbClr>
                    </a:outerShdw>
                  </a:effectLst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9" name="Google Shape;119;p16"/>
                  <p:cNvSpPr/>
                  <p:nvPr/>
                </p:nvSpPr>
                <p:spPr>
                  <a:xfrm rot="-3280088">
                    <a:off x="3667674" y="581521"/>
                    <a:ext cx="1790169" cy="2186080"/>
                  </a:xfrm>
                  <a:custGeom>
                    <a:rect b="b" l="l" r="r" t="t"/>
                    <a:pathLst>
                      <a:path extrusionOk="0" h="352" w="288">
                        <a:moveTo>
                          <a:pt x="27" y="0"/>
                        </a:moveTo>
                        <a:cubicBezTo>
                          <a:pt x="18" y="0"/>
                          <a:pt x="9" y="0"/>
                          <a:pt x="0" y="1"/>
                        </a:cubicBezTo>
                        <a:cubicBezTo>
                          <a:pt x="21" y="43"/>
                          <a:pt x="34" y="90"/>
                          <a:pt x="35" y="140"/>
                        </a:cubicBezTo>
                        <a:cubicBezTo>
                          <a:pt x="74" y="142"/>
                          <a:pt x="111" y="163"/>
                          <a:pt x="132" y="200"/>
                        </a:cubicBezTo>
                        <a:cubicBezTo>
                          <a:pt x="153" y="236"/>
                          <a:pt x="153" y="279"/>
                          <a:pt x="136" y="315"/>
                        </a:cubicBezTo>
                        <a:cubicBezTo>
                          <a:pt x="179" y="339"/>
                          <a:pt x="225" y="351"/>
                          <a:pt x="271" y="352"/>
                        </a:cubicBezTo>
                        <a:cubicBezTo>
                          <a:pt x="282" y="323"/>
                          <a:pt x="288" y="293"/>
                          <a:pt x="288" y="260"/>
                        </a:cubicBezTo>
                        <a:cubicBezTo>
                          <a:pt x="288" y="116"/>
                          <a:pt x="171" y="0"/>
                          <a:pt x="27" y="0"/>
                        </a:cubicBezTo>
                        <a:close/>
                      </a:path>
                    </a:pathLst>
                  </a:custGeom>
                  <a:solidFill>
                    <a:srgbClr val="990000"/>
                  </a:solidFill>
                  <a:ln cap="flat" cmpd="sng" w="9525">
                    <a:solidFill>
                      <a:srgbClr val="FFFFFF"/>
                    </a:solidFill>
                    <a:prstDash val="solid"/>
                    <a:miter lim="8000"/>
                    <a:headEnd len="sm" w="sm" type="none"/>
                    <a:tailEnd len="sm" w="sm" type="none"/>
                  </a:ln>
                  <a:effectLst>
                    <a:outerShdw blurRad="200025" rotWithShape="0" algn="bl" dir="5400000" dist="19050">
                      <a:srgbClr val="000000">
                        <a:alpha val="50000"/>
                      </a:srgbClr>
                    </a:outerShdw>
                  </a:effectLst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0" name="Google Shape;120;p16"/>
                  <p:cNvSpPr txBox="1"/>
                  <p:nvPr/>
                </p:nvSpPr>
                <p:spPr>
                  <a:xfrm>
                    <a:off x="3782825" y="1153125"/>
                    <a:ext cx="1578000" cy="563100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>
                    <a:outerShdw blurRad="200025" rotWithShape="0" algn="bl" dir="5400000" dist="19050">
                      <a:srgbClr val="000000">
                        <a:alpha val="50000"/>
                      </a:srgbClr>
                    </a:outerShdw>
                  </a:effectLst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it" sz="10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rPr>
                      <a:t>Design</a:t>
                    </a:r>
                    <a:endParaRPr sz="1000">
                      <a:solidFill>
                        <a:srgbClr val="FFFFFF"/>
                      </a:solidFill>
                      <a:latin typeface="Roboto"/>
                      <a:ea typeface="Roboto"/>
                      <a:cs typeface="Roboto"/>
                      <a:sym typeface="Roboto"/>
                    </a:endParaRPr>
                  </a:p>
                </p:txBody>
              </p:sp>
            </p:grpSp>
            <p:grpSp>
              <p:nvGrpSpPr>
                <p:cNvPr id="121" name="Google Shape;121;p16"/>
                <p:cNvGrpSpPr/>
                <p:nvPr/>
              </p:nvGrpSpPr>
              <p:grpSpPr>
                <a:xfrm>
                  <a:off x="1959887" y="1684671"/>
                  <a:ext cx="3424433" cy="3122279"/>
                  <a:chOff x="1959887" y="1684671"/>
                  <a:chExt cx="3424433" cy="3122279"/>
                </a:xfrm>
              </p:grpSpPr>
              <p:sp>
                <p:nvSpPr>
                  <p:cNvPr id="122" name="Google Shape;122;p16"/>
                  <p:cNvSpPr/>
                  <p:nvPr/>
                </p:nvSpPr>
                <p:spPr>
                  <a:xfrm rot="-3280088">
                    <a:off x="2859669" y="1740600"/>
                    <a:ext cx="1624870" cy="3045726"/>
                  </a:xfrm>
                  <a:custGeom>
                    <a:rect b="b" l="l" r="r" t="t"/>
                    <a:pathLst>
                      <a:path extrusionOk="0" h="470" w="251">
                        <a:moveTo>
                          <a:pt x="32" y="286"/>
                        </a:moveTo>
                        <a:cubicBezTo>
                          <a:pt x="32" y="157"/>
                          <a:pt x="127" y="49"/>
                          <a:pt x="251" y="29"/>
                        </a:cubicBezTo>
                        <a:cubicBezTo>
                          <a:pt x="245" y="19"/>
                          <a:pt x="239" y="9"/>
                          <a:pt x="233" y="0"/>
                        </a:cubicBezTo>
                        <a:cubicBezTo>
                          <a:pt x="100" y="28"/>
                          <a:pt x="0" y="145"/>
                          <a:pt x="0" y="286"/>
                        </a:cubicBezTo>
                        <a:cubicBezTo>
                          <a:pt x="0" y="356"/>
                          <a:pt x="25" y="420"/>
                          <a:pt x="65" y="470"/>
                        </a:cubicBezTo>
                        <a:cubicBezTo>
                          <a:pt x="70" y="460"/>
                          <a:pt x="76" y="450"/>
                          <a:pt x="82" y="440"/>
                        </a:cubicBezTo>
                        <a:cubicBezTo>
                          <a:pt x="51" y="397"/>
                          <a:pt x="32" y="344"/>
                          <a:pt x="32" y="286"/>
                        </a:cubicBezTo>
                        <a:close/>
                      </a:path>
                    </a:pathLst>
                  </a:custGeom>
                  <a:solidFill>
                    <a:srgbClr val="DF7D7C"/>
                  </a:solidFill>
                  <a:ln cap="flat" cmpd="sng" w="9525">
                    <a:solidFill>
                      <a:srgbClr val="FFFFFF"/>
                    </a:solidFill>
                    <a:prstDash val="solid"/>
                    <a:miter lim="8000"/>
                    <a:headEnd len="sm" w="sm" type="none"/>
                    <a:tailEnd len="sm" w="sm" type="none"/>
                  </a:ln>
                  <a:effectLst>
                    <a:outerShdw blurRad="200025" rotWithShape="0" algn="bl" dir="5400000" dist="19050">
                      <a:srgbClr val="000000">
                        <a:alpha val="50000"/>
                      </a:srgbClr>
                    </a:outerShdw>
                  </a:effectLst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3" name="Google Shape;123;p16"/>
                  <p:cNvSpPr/>
                  <p:nvPr/>
                </p:nvSpPr>
                <p:spPr>
                  <a:xfrm rot="-3280089">
                    <a:off x="3037225" y="1789647"/>
                    <a:ext cx="1575644" cy="2550423"/>
                  </a:xfrm>
                  <a:custGeom>
                    <a:rect b="b" l="l" r="r" t="t"/>
                    <a:pathLst>
                      <a:path extrusionOk="0" h="411" w="254">
                        <a:moveTo>
                          <a:pt x="152" y="311"/>
                        </a:moveTo>
                        <a:cubicBezTo>
                          <a:pt x="124" y="254"/>
                          <a:pt x="145" y="185"/>
                          <a:pt x="200" y="153"/>
                        </a:cubicBezTo>
                        <a:cubicBezTo>
                          <a:pt x="217" y="143"/>
                          <a:pt x="236" y="137"/>
                          <a:pt x="254" y="136"/>
                        </a:cubicBezTo>
                        <a:cubicBezTo>
                          <a:pt x="253" y="87"/>
                          <a:pt x="241" y="41"/>
                          <a:pt x="219" y="0"/>
                        </a:cubicBezTo>
                        <a:cubicBezTo>
                          <a:pt x="95" y="20"/>
                          <a:pt x="0" y="128"/>
                          <a:pt x="0" y="257"/>
                        </a:cubicBezTo>
                        <a:cubicBezTo>
                          <a:pt x="0" y="315"/>
                          <a:pt x="19" y="368"/>
                          <a:pt x="50" y="411"/>
                        </a:cubicBezTo>
                        <a:cubicBezTo>
                          <a:pt x="75" y="371"/>
                          <a:pt x="110" y="337"/>
                          <a:pt x="152" y="311"/>
                        </a:cubicBezTo>
                        <a:close/>
                      </a:path>
                    </a:pathLst>
                  </a:custGeom>
                  <a:solidFill>
                    <a:srgbClr val="FF0000"/>
                  </a:solidFill>
                  <a:ln cap="flat" cmpd="sng" w="9525">
                    <a:solidFill>
                      <a:srgbClr val="FFFFFF"/>
                    </a:solidFill>
                    <a:prstDash val="solid"/>
                    <a:miter lim="8000"/>
                    <a:headEnd len="sm" w="sm" type="none"/>
                    <a:tailEnd len="sm" w="sm" type="none"/>
                  </a:ln>
                  <a:effectLst>
                    <a:outerShdw blurRad="200025" rotWithShape="0" algn="bl" dir="5400000" dist="19050">
                      <a:srgbClr val="000000">
                        <a:alpha val="50000"/>
                      </a:srgbClr>
                    </a:outerShdw>
                  </a:effectLst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4" name="Google Shape;124;p16"/>
                  <p:cNvSpPr txBox="1"/>
                  <p:nvPr/>
                </p:nvSpPr>
                <p:spPr>
                  <a:xfrm flipH="1" rot="3725110">
                    <a:off x="2866277" y="2863871"/>
                    <a:ext cx="1577671" cy="563103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>
                    <a:outerShdw blurRad="200025" rotWithShape="0" algn="bl" dir="5400000" dist="19050">
                      <a:srgbClr val="000000">
                        <a:alpha val="50000"/>
                      </a:srgbClr>
                    </a:outerShdw>
                  </a:effectLst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it" sz="10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rPr>
                      <a:t>Testing</a:t>
                    </a:r>
                    <a:endParaRPr sz="1000">
                      <a:solidFill>
                        <a:srgbClr val="FFFFFF"/>
                      </a:solidFill>
                      <a:latin typeface="Roboto"/>
                      <a:ea typeface="Roboto"/>
                      <a:cs typeface="Roboto"/>
                      <a:sym typeface="Roboto"/>
                    </a:endParaRPr>
                  </a:p>
                </p:txBody>
              </p:sp>
            </p:grpSp>
          </p:grpSp>
          <p:grpSp>
            <p:nvGrpSpPr>
              <p:cNvPr id="125" name="Google Shape;125;p16"/>
              <p:cNvGrpSpPr/>
              <p:nvPr/>
            </p:nvGrpSpPr>
            <p:grpSpPr>
              <a:xfrm>
                <a:off x="4170686" y="1658526"/>
                <a:ext cx="2207623" cy="2082599"/>
                <a:chOff x="1959887" y="-71332"/>
                <a:chExt cx="5183430" cy="4889877"/>
              </a:xfrm>
            </p:grpSpPr>
            <p:sp>
              <p:nvSpPr>
                <p:cNvPr id="126" name="Google Shape;126;p16"/>
                <p:cNvSpPr/>
                <p:nvPr/>
              </p:nvSpPr>
              <p:spPr>
                <a:xfrm rot="-3280241">
                  <a:off x="3905982" y="1906732"/>
                  <a:ext cx="1323418" cy="1320838"/>
                </a:xfrm>
                <a:prstGeom prst="ellipse">
                  <a:avLst/>
                </a:prstGeom>
                <a:noFill/>
                <a:ln>
                  <a:noFill/>
                </a:ln>
                <a:effectLst>
                  <a:outerShdw blurRad="200025" rotWithShape="0" algn="bl" dir="5400000" dist="190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127" name="Google Shape;127;p16"/>
                <p:cNvGrpSpPr/>
                <p:nvPr/>
              </p:nvGrpSpPr>
              <p:grpSpPr>
                <a:xfrm>
                  <a:off x="4184863" y="1520198"/>
                  <a:ext cx="2958454" cy="3298347"/>
                  <a:chOff x="4184863" y="1520198"/>
                  <a:chExt cx="2958454" cy="3298347"/>
                </a:xfrm>
              </p:grpSpPr>
              <p:sp>
                <p:nvSpPr>
                  <p:cNvPr id="128" name="Google Shape;128;p16"/>
                  <p:cNvSpPr/>
                  <p:nvPr/>
                </p:nvSpPr>
                <p:spPr>
                  <a:xfrm rot="-3280088">
                    <a:off x="4136321" y="2563569"/>
                    <a:ext cx="3184127" cy="1211606"/>
                  </a:xfrm>
                  <a:custGeom>
                    <a:rect b="b" l="l" r="r" t="t"/>
                    <a:pathLst>
                      <a:path extrusionOk="0" h="187" w="492">
                        <a:moveTo>
                          <a:pt x="457" y="0"/>
                        </a:moveTo>
                        <a:cubicBezTo>
                          <a:pt x="416" y="91"/>
                          <a:pt x="325" y="155"/>
                          <a:pt x="218" y="155"/>
                        </a:cubicBezTo>
                        <a:cubicBezTo>
                          <a:pt x="137" y="155"/>
                          <a:pt x="64" y="118"/>
                          <a:pt x="17" y="60"/>
                        </a:cubicBezTo>
                        <a:cubicBezTo>
                          <a:pt x="11" y="70"/>
                          <a:pt x="5" y="80"/>
                          <a:pt x="0" y="90"/>
                        </a:cubicBezTo>
                        <a:cubicBezTo>
                          <a:pt x="54" y="150"/>
                          <a:pt x="132" y="187"/>
                          <a:pt x="218" y="187"/>
                        </a:cubicBezTo>
                        <a:cubicBezTo>
                          <a:pt x="343" y="187"/>
                          <a:pt x="449" y="109"/>
                          <a:pt x="492" y="0"/>
                        </a:cubicBezTo>
                        <a:cubicBezTo>
                          <a:pt x="480" y="0"/>
                          <a:pt x="468" y="1"/>
                          <a:pt x="457" y="0"/>
                        </a:cubicBezTo>
                        <a:close/>
                      </a:path>
                    </a:pathLst>
                  </a:custGeom>
                  <a:solidFill>
                    <a:srgbClr val="DF7D7C"/>
                  </a:solidFill>
                  <a:ln cap="flat" cmpd="sng" w="9525">
                    <a:solidFill>
                      <a:srgbClr val="FFFFFF"/>
                    </a:solidFill>
                    <a:prstDash val="solid"/>
                    <a:miter lim="8000"/>
                    <a:headEnd len="sm" w="sm" type="none"/>
                    <a:tailEnd len="sm" w="sm" type="none"/>
                  </a:ln>
                  <a:effectLst>
                    <a:outerShdw blurRad="200025" rotWithShape="0" algn="bl" dir="5400000" dist="19050">
                      <a:srgbClr val="000000">
                        <a:alpha val="50000"/>
                      </a:srgbClr>
                    </a:outerShdw>
                  </a:effectLst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9" name="Google Shape;129;p16"/>
                  <p:cNvSpPr/>
                  <p:nvPr/>
                </p:nvSpPr>
                <p:spPr>
                  <a:xfrm rot="-3280088">
                    <a:off x="4100923" y="2460157"/>
                    <a:ext cx="2729637" cy="1205146"/>
                  </a:xfrm>
                  <a:custGeom>
                    <a:rect b="b" l="l" r="r" t="t"/>
                    <a:pathLst>
                      <a:path extrusionOk="0" h="194" w="440">
                        <a:moveTo>
                          <a:pt x="262" y="39"/>
                        </a:moveTo>
                        <a:cubicBezTo>
                          <a:pt x="206" y="71"/>
                          <a:pt x="134" y="53"/>
                          <a:pt x="100" y="0"/>
                        </a:cubicBezTo>
                        <a:cubicBezTo>
                          <a:pt x="57" y="25"/>
                          <a:pt x="24" y="60"/>
                          <a:pt x="0" y="99"/>
                        </a:cubicBezTo>
                        <a:cubicBezTo>
                          <a:pt x="47" y="157"/>
                          <a:pt x="120" y="194"/>
                          <a:pt x="201" y="194"/>
                        </a:cubicBezTo>
                        <a:cubicBezTo>
                          <a:pt x="308" y="194"/>
                          <a:pt x="399" y="130"/>
                          <a:pt x="440" y="39"/>
                        </a:cubicBezTo>
                        <a:cubicBezTo>
                          <a:pt x="393" y="37"/>
                          <a:pt x="346" y="24"/>
                          <a:pt x="303" y="0"/>
                        </a:cubicBezTo>
                        <a:cubicBezTo>
                          <a:pt x="292" y="15"/>
                          <a:pt x="279" y="29"/>
                          <a:pt x="262" y="39"/>
                        </a:cubicBezTo>
                        <a:close/>
                      </a:path>
                    </a:pathLst>
                  </a:custGeom>
                  <a:solidFill>
                    <a:srgbClr val="CE0E2D"/>
                  </a:solidFill>
                  <a:ln cap="flat" cmpd="sng" w="9525">
                    <a:solidFill>
                      <a:srgbClr val="FFFFFF"/>
                    </a:solidFill>
                    <a:prstDash val="solid"/>
                    <a:miter lim="8000"/>
                    <a:headEnd len="sm" w="sm" type="none"/>
                    <a:tailEnd len="sm" w="sm" type="none"/>
                  </a:ln>
                  <a:effectLst>
                    <a:outerShdw blurRad="200025" rotWithShape="0" algn="bl" dir="5400000" dist="19050">
                      <a:srgbClr val="000000">
                        <a:alpha val="50000"/>
                      </a:srgbClr>
                    </a:outerShdw>
                  </a:effectLst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0" name="Google Shape;130;p16"/>
                  <p:cNvSpPr txBox="1"/>
                  <p:nvPr/>
                </p:nvSpPr>
                <p:spPr>
                  <a:xfrm rot="-3779206">
                    <a:off x="4733052" y="2863735"/>
                    <a:ext cx="1577952" cy="563236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>
                    <a:outerShdw blurRad="200025" rotWithShape="0" algn="bl" dir="5400000" dist="19050">
                      <a:srgbClr val="000000">
                        <a:alpha val="50000"/>
                      </a:srgbClr>
                    </a:outerShdw>
                  </a:effectLst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it" sz="10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rPr>
                      <a:t>Develop</a:t>
                    </a:r>
                    <a:endParaRPr sz="1000">
                      <a:solidFill>
                        <a:srgbClr val="FFFFFF"/>
                      </a:solidFill>
                      <a:latin typeface="Roboto"/>
                      <a:ea typeface="Roboto"/>
                      <a:cs typeface="Roboto"/>
                      <a:sym typeface="Roboto"/>
                    </a:endParaRPr>
                  </a:p>
                </p:txBody>
              </p:sp>
            </p:grpSp>
            <p:grpSp>
              <p:nvGrpSpPr>
                <p:cNvPr id="131" name="Google Shape;131;p16"/>
                <p:cNvGrpSpPr/>
                <p:nvPr/>
              </p:nvGrpSpPr>
              <p:grpSpPr>
                <a:xfrm>
                  <a:off x="2857731" y="-71332"/>
                  <a:ext cx="3293577" cy="3222916"/>
                  <a:chOff x="2857731" y="-71332"/>
                  <a:chExt cx="3293577" cy="3222916"/>
                </a:xfrm>
              </p:grpSpPr>
              <p:sp>
                <p:nvSpPr>
                  <p:cNvPr id="132" name="Google Shape;132;p16"/>
                  <p:cNvSpPr/>
                  <p:nvPr/>
                </p:nvSpPr>
                <p:spPr>
                  <a:xfrm rot="-3280089">
                    <a:off x="3410337" y="297186"/>
                    <a:ext cx="2188366" cy="2485879"/>
                  </a:xfrm>
                  <a:custGeom>
                    <a:rect b="b" l="l" r="r" t="t"/>
                    <a:pathLst>
                      <a:path extrusionOk="0" h="384" w="338">
                        <a:moveTo>
                          <a:pt x="45" y="32"/>
                        </a:moveTo>
                        <a:cubicBezTo>
                          <a:pt x="189" y="32"/>
                          <a:pt x="306" y="148"/>
                          <a:pt x="306" y="292"/>
                        </a:cubicBezTo>
                        <a:cubicBezTo>
                          <a:pt x="306" y="325"/>
                          <a:pt x="300" y="355"/>
                          <a:pt x="289" y="384"/>
                        </a:cubicBezTo>
                        <a:cubicBezTo>
                          <a:pt x="301" y="384"/>
                          <a:pt x="312" y="384"/>
                          <a:pt x="324" y="383"/>
                        </a:cubicBezTo>
                        <a:cubicBezTo>
                          <a:pt x="333" y="354"/>
                          <a:pt x="338" y="324"/>
                          <a:pt x="338" y="292"/>
                        </a:cubicBezTo>
                        <a:cubicBezTo>
                          <a:pt x="338" y="131"/>
                          <a:pt x="207" y="0"/>
                          <a:pt x="45" y="0"/>
                        </a:cubicBezTo>
                        <a:cubicBezTo>
                          <a:pt x="30" y="0"/>
                          <a:pt x="15" y="1"/>
                          <a:pt x="0" y="3"/>
                        </a:cubicBezTo>
                        <a:cubicBezTo>
                          <a:pt x="6" y="13"/>
                          <a:pt x="12" y="23"/>
                          <a:pt x="18" y="33"/>
                        </a:cubicBezTo>
                        <a:cubicBezTo>
                          <a:pt x="27" y="32"/>
                          <a:pt x="36" y="32"/>
                          <a:pt x="45" y="32"/>
                        </a:cubicBezTo>
                        <a:close/>
                      </a:path>
                    </a:pathLst>
                  </a:custGeom>
                  <a:solidFill>
                    <a:srgbClr val="DF7D7C"/>
                  </a:solidFill>
                  <a:ln cap="flat" cmpd="sng" w="9525">
                    <a:solidFill>
                      <a:srgbClr val="FFFFFF"/>
                    </a:solidFill>
                    <a:prstDash val="solid"/>
                    <a:miter lim="8000"/>
                    <a:headEnd len="sm" w="sm" type="none"/>
                    <a:tailEnd len="sm" w="sm" type="none"/>
                  </a:ln>
                  <a:effectLst>
                    <a:outerShdw blurRad="200025" rotWithShape="0" algn="bl" dir="5400000" dist="19050">
                      <a:srgbClr val="000000">
                        <a:alpha val="50000"/>
                      </a:srgbClr>
                    </a:outerShdw>
                  </a:effectLst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3" name="Google Shape;133;p16"/>
                  <p:cNvSpPr/>
                  <p:nvPr/>
                </p:nvSpPr>
                <p:spPr>
                  <a:xfrm rot="-3280088">
                    <a:off x="3667674" y="581521"/>
                    <a:ext cx="1790169" cy="2186080"/>
                  </a:xfrm>
                  <a:custGeom>
                    <a:rect b="b" l="l" r="r" t="t"/>
                    <a:pathLst>
                      <a:path extrusionOk="0" h="352" w="288">
                        <a:moveTo>
                          <a:pt x="27" y="0"/>
                        </a:moveTo>
                        <a:cubicBezTo>
                          <a:pt x="18" y="0"/>
                          <a:pt x="9" y="0"/>
                          <a:pt x="0" y="1"/>
                        </a:cubicBezTo>
                        <a:cubicBezTo>
                          <a:pt x="21" y="43"/>
                          <a:pt x="34" y="90"/>
                          <a:pt x="35" y="140"/>
                        </a:cubicBezTo>
                        <a:cubicBezTo>
                          <a:pt x="74" y="142"/>
                          <a:pt x="111" y="163"/>
                          <a:pt x="132" y="200"/>
                        </a:cubicBezTo>
                        <a:cubicBezTo>
                          <a:pt x="153" y="236"/>
                          <a:pt x="153" y="279"/>
                          <a:pt x="136" y="315"/>
                        </a:cubicBezTo>
                        <a:cubicBezTo>
                          <a:pt x="179" y="339"/>
                          <a:pt x="225" y="351"/>
                          <a:pt x="271" y="352"/>
                        </a:cubicBezTo>
                        <a:cubicBezTo>
                          <a:pt x="282" y="323"/>
                          <a:pt x="288" y="293"/>
                          <a:pt x="288" y="260"/>
                        </a:cubicBezTo>
                        <a:cubicBezTo>
                          <a:pt x="288" y="116"/>
                          <a:pt x="171" y="0"/>
                          <a:pt x="27" y="0"/>
                        </a:cubicBezTo>
                        <a:close/>
                      </a:path>
                    </a:pathLst>
                  </a:custGeom>
                  <a:solidFill>
                    <a:srgbClr val="990000"/>
                  </a:solidFill>
                  <a:ln cap="flat" cmpd="sng" w="9525">
                    <a:solidFill>
                      <a:srgbClr val="FFFFFF"/>
                    </a:solidFill>
                    <a:prstDash val="solid"/>
                    <a:miter lim="8000"/>
                    <a:headEnd len="sm" w="sm" type="none"/>
                    <a:tailEnd len="sm" w="sm" type="none"/>
                  </a:ln>
                  <a:effectLst>
                    <a:outerShdw blurRad="200025" rotWithShape="0" algn="bl" dir="5400000" dist="19050">
                      <a:srgbClr val="000000">
                        <a:alpha val="50000"/>
                      </a:srgbClr>
                    </a:outerShdw>
                  </a:effectLst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4" name="Google Shape;134;p16"/>
                  <p:cNvSpPr txBox="1"/>
                  <p:nvPr/>
                </p:nvSpPr>
                <p:spPr>
                  <a:xfrm>
                    <a:off x="3782825" y="1153125"/>
                    <a:ext cx="1578000" cy="563100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>
                    <a:outerShdw blurRad="200025" rotWithShape="0" algn="bl" dir="5400000" dist="19050">
                      <a:srgbClr val="000000">
                        <a:alpha val="50000"/>
                      </a:srgbClr>
                    </a:outerShdw>
                  </a:effectLst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it" sz="10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rPr>
                      <a:t>Design</a:t>
                    </a:r>
                    <a:endParaRPr sz="1000">
                      <a:solidFill>
                        <a:srgbClr val="FFFFFF"/>
                      </a:solidFill>
                      <a:latin typeface="Roboto"/>
                      <a:ea typeface="Roboto"/>
                      <a:cs typeface="Roboto"/>
                      <a:sym typeface="Roboto"/>
                    </a:endParaRPr>
                  </a:p>
                </p:txBody>
              </p:sp>
            </p:grpSp>
            <p:grpSp>
              <p:nvGrpSpPr>
                <p:cNvPr id="135" name="Google Shape;135;p16"/>
                <p:cNvGrpSpPr/>
                <p:nvPr/>
              </p:nvGrpSpPr>
              <p:grpSpPr>
                <a:xfrm>
                  <a:off x="1959887" y="1684671"/>
                  <a:ext cx="3424433" cy="3122279"/>
                  <a:chOff x="1959887" y="1684671"/>
                  <a:chExt cx="3424433" cy="3122279"/>
                </a:xfrm>
              </p:grpSpPr>
              <p:sp>
                <p:nvSpPr>
                  <p:cNvPr id="136" name="Google Shape;136;p16"/>
                  <p:cNvSpPr/>
                  <p:nvPr/>
                </p:nvSpPr>
                <p:spPr>
                  <a:xfrm rot="-3280088">
                    <a:off x="2859669" y="1740600"/>
                    <a:ext cx="1624870" cy="3045726"/>
                  </a:xfrm>
                  <a:custGeom>
                    <a:rect b="b" l="l" r="r" t="t"/>
                    <a:pathLst>
                      <a:path extrusionOk="0" h="470" w="251">
                        <a:moveTo>
                          <a:pt x="32" y="286"/>
                        </a:moveTo>
                        <a:cubicBezTo>
                          <a:pt x="32" y="157"/>
                          <a:pt x="127" y="49"/>
                          <a:pt x="251" y="29"/>
                        </a:cubicBezTo>
                        <a:cubicBezTo>
                          <a:pt x="245" y="19"/>
                          <a:pt x="239" y="9"/>
                          <a:pt x="233" y="0"/>
                        </a:cubicBezTo>
                        <a:cubicBezTo>
                          <a:pt x="100" y="28"/>
                          <a:pt x="0" y="145"/>
                          <a:pt x="0" y="286"/>
                        </a:cubicBezTo>
                        <a:cubicBezTo>
                          <a:pt x="0" y="356"/>
                          <a:pt x="25" y="420"/>
                          <a:pt x="65" y="470"/>
                        </a:cubicBezTo>
                        <a:cubicBezTo>
                          <a:pt x="70" y="460"/>
                          <a:pt x="76" y="450"/>
                          <a:pt x="82" y="440"/>
                        </a:cubicBezTo>
                        <a:cubicBezTo>
                          <a:pt x="51" y="397"/>
                          <a:pt x="32" y="344"/>
                          <a:pt x="32" y="286"/>
                        </a:cubicBezTo>
                        <a:close/>
                      </a:path>
                    </a:pathLst>
                  </a:custGeom>
                  <a:solidFill>
                    <a:srgbClr val="DF7D7C"/>
                  </a:solidFill>
                  <a:ln cap="flat" cmpd="sng" w="9525">
                    <a:solidFill>
                      <a:srgbClr val="FFFFFF"/>
                    </a:solidFill>
                    <a:prstDash val="solid"/>
                    <a:miter lim="8000"/>
                    <a:headEnd len="sm" w="sm" type="none"/>
                    <a:tailEnd len="sm" w="sm" type="none"/>
                  </a:ln>
                  <a:effectLst>
                    <a:outerShdw blurRad="200025" rotWithShape="0" algn="bl" dir="5400000" dist="19050">
                      <a:srgbClr val="000000">
                        <a:alpha val="50000"/>
                      </a:srgbClr>
                    </a:outerShdw>
                  </a:effectLst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7" name="Google Shape;137;p16"/>
                  <p:cNvSpPr/>
                  <p:nvPr/>
                </p:nvSpPr>
                <p:spPr>
                  <a:xfrm rot="-3280089">
                    <a:off x="3037225" y="1789647"/>
                    <a:ext cx="1575644" cy="2550423"/>
                  </a:xfrm>
                  <a:custGeom>
                    <a:rect b="b" l="l" r="r" t="t"/>
                    <a:pathLst>
                      <a:path extrusionOk="0" h="411" w="254">
                        <a:moveTo>
                          <a:pt x="152" y="311"/>
                        </a:moveTo>
                        <a:cubicBezTo>
                          <a:pt x="124" y="254"/>
                          <a:pt x="145" y="185"/>
                          <a:pt x="200" y="153"/>
                        </a:cubicBezTo>
                        <a:cubicBezTo>
                          <a:pt x="217" y="143"/>
                          <a:pt x="236" y="137"/>
                          <a:pt x="254" y="136"/>
                        </a:cubicBezTo>
                        <a:cubicBezTo>
                          <a:pt x="253" y="87"/>
                          <a:pt x="241" y="41"/>
                          <a:pt x="219" y="0"/>
                        </a:cubicBezTo>
                        <a:cubicBezTo>
                          <a:pt x="95" y="20"/>
                          <a:pt x="0" y="128"/>
                          <a:pt x="0" y="257"/>
                        </a:cubicBezTo>
                        <a:cubicBezTo>
                          <a:pt x="0" y="315"/>
                          <a:pt x="19" y="368"/>
                          <a:pt x="50" y="411"/>
                        </a:cubicBezTo>
                        <a:cubicBezTo>
                          <a:pt x="75" y="371"/>
                          <a:pt x="110" y="337"/>
                          <a:pt x="152" y="311"/>
                        </a:cubicBezTo>
                        <a:close/>
                      </a:path>
                    </a:pathLst>
                  </a:custGeom>
                  <a:solidFill>
                    <a:srgbClr val="FF0000"/>
                  </a:solidFill>
                  <a:ln cap="flat" cmpd="sng" w="9525">
                    <a:solidFill>
                      <a:srgbClr val="FFFFFF"/>
                    </a:solidFill>
                    <a:prstDash val="solid"/>
                    <a:miter lim="8000"/>
                    <a:headEnd len="sm" w="sm" type="none"/>
                    <a:tailEnd len="sm" w="sm" type="none"/>
                  </a:ln>
                  <a:effectLst>
                    <a:outerShdw blurRad="200025" rotWithShape="0" algn="bl" dir="5400000" dist="19050">
                      <a:srgbClr val="000000">
                        <a:alpha val="50000"/>
                      </a:srgbClr>
                    </a:outerShdw>
                  </a:effectLst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8" name="Google Shape;138;p16"/>
                  <p:cNvSpPr txBox="1"/>
                  <p:nvPr/>
                </p:nvSpPr>
                <p:spPr>
                  <a:xfrm flipH="1" rot="3725110">
                    <a:off x="2866277" y="2863871"/>
                    <a:ext cx="1577671" cy="563103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>
                    <a:outerShdw blurRad="200025" rotWithShape="0" algn="bl" dir="5400000" dist="19050">
                      <a:srgbClr val="000000">
                        <a:alpha val="50000"/>
                      </a:srgbClr>
                    </a:outerShdw>
                  </a:effectLst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it" sz="10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rPr>
                      <a:t>Testing</a:t>
                    </a:r>
                    <a:endParaRPr sz="1000">
                      <a:solidFill>
                        <a:srgbClr val="FFFFFF"/>
                      </a:solidFill>
                      <a:latin typeface="Roboto"/>
                      <a:ea typeface="Roboto"/>
                      <a:cs typeface="Roboto"/>
                      <a:sym typeface="Roboto"/>
                    </a:endParaRPr>
                  </a:p>
                </p:txBody>
              </p:sp>
            </p:grpSp>
          </p:grpSp>
        </p:grpSp>
        <p:sp>
          <p:nvSpPr>
            <p:cNvPr id="139" name="Google Shape;139;p16"/>
            <p:cNvSpPr/>
            <p:nvPr/>
          </p:nvSpPr>
          <p:spPr>
            <a:xfrm>
              <a:off x="165300" y="3266200"/>
              <a:ext cx="5982600" cy="2283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CC0000"/>
            </a:solidFill>
            <a:ln>
              <a:noFill/>
            </a:ln>
            <a:effectLst>
              <a:outerShdw blurRad="214313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0" name="Google Shape;140;p16"/>
          <p:cNvSpPr txBox="1"/>
          <p:nvPr/>
        </p:nvSpPr>
        <p:spPr>
          <a:xfrm>
            <a:off x="125" y="1291300"/>
            <a:ext cx="6237900" cy="13383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800"/>
              <a:t>Iterative development process</a:t>
            </a:r>
            <a:endParaRPr b="1"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/>
              <a:t>to</a:t>
            </a:r>
            <a:endParaRPr sz="1800"/>
          </a:p>
          <a:p>
            <a:pPr indent="-342900" lvl="0" marL="1349999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it" sz="1800"/>
              <a:t>shorten release cycles / fast feedback</a:t>
            </a:r>
            <a:endParaRPr b="1" sz="1800"/>
          </a:p>
          <a:p>
            <a:pPr indent="-342900" lvl="0" marL="1349999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it" sz="1800"/>
              <a:t>minimize risk of useless development </a:t>
            </a:r>
            <a:endParaRPr b="1"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41" name="Google Shape;141;p16"/>
          <p:cNvSpPr txBox="1"/>
          <p:nvPr/>
        </p:nvSpPr>
        <p:spPr>
          <a:xfrm>
            <a:off x="879141" y="2621728"/>
            <a:ext cx="3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/>
              <a:t>1</a:t>
            </a:r>
            <a:endParaRPr b="1"/>
          </a:p>
        </p:txBody>
      </p:sp>
      <p:sp>
        <p:nvSpPr>
          <p:cNvPr id="142" name="Google Shape;142;p16"/>
          <p:cNvSpPr txBox="1"/>
          <p:nvPr/>
        </p:nvSpPr>
        <p:spPr>
          <a:xfrm>
            <a:off x="2708266" y="2621728"/>
            <a:ext cx="3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/>
              <a:t>2</a:t>
            </a:r>
            <a:endParaRPr b="1"/>
          </a:p>
        </p:txBody>
      </p:sp>
      <p:sp>
        <p:nvSpPr>
          <p:cNvPr id="143" name="Google Shape;143;p16"/>
          <p:cNvSpPr txBox="1"/>
          <p:nvPr/>
        </p:nvSpPr>
        <p:spPr>
          <a:xfrm>
            <a:off x="4978191" y="2621728"/>
            <a:ext cx="3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/>
              <a:t>N</a:t>
            </a:r>
            <a:endParaRPr b="1"/>
          </a:p>
        </p:txBody>
      </p:sp>
      <p:sp>
        <p:nvSpPr>
          <p:cNvPr id="144" name="Google Shape;144;p16"/>
          <p:cNvSpPr txBox="1"/>
          <p:nvPr/>
        </p:nvSpPr>
        <p:spPr>
          <a:xfrm>
            <a:off x="3821041" y="3635228"/>
            <a:ext cx="3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/>
              <a:t>…</a:t>
            </a:r>
            <a:endParaRPr b="1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7"/>
          <p:cNvSpPr txBox="1"/>
          <p:nvPr>
            <p:ph type="title"/>
          </p:nvPr>
        </p:nvSpPr>
        <p:spPr>
          <a:xfrm>
            <a:off x="125" y="187700"/>
            <a:ext cx="9144000" cy="60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500"/>
              <a:t>Technologies</a:t>
            </a:r>
            <a:endParaRPr b="1" sz="2500"/>
          </a:p>
        </p:txBody>
      </p:sp>
      <p:pic>
        <p:nvPicPr>
          <p:cNvPr id="150" name="Google Shape;15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" y="1281050"/>
            <a:ext cx="9143997" cy="12412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" name="Google Shape;151;p17"/>
          <p:cNvGrpSpPr/>
          <p:nvPr/>
        </p:nvGrpSpPr>
        <p:grpSpPr>
          <a:xfrm>
            <a:off x="995600" y="2847400"/>
            <a:ext cx="7152800" cy="1008600"/>
            <a:chOff x="857250" y="2847400"/>
            <a:chExt cx="7152800" cy="1008600"/>
          </a:xfrm>
        </p:grpSpPr>
        <p:sp>
          <p:nvSpPr>
            <p:cNvPr id="152" name="Google Shape;152;p17"/>
            <p:cNvSpPr/>
            <p:nvPr/>
          </p:nvSpPr>
          <p:spPr>
            <a:xfrm>
              <a:off x="857250" y="2847400"/>
              <a:ext cx="1008600" cy="1008600"/>
            </a:xfrm>
            <a:prstGeom prst="ellipse">
              <a:avLst/>
            </a:prstGeom>
            <a:solidFill>
              <a:srgbClr val="CD1230"/>
            </a:solidFill>
            <a:ln>
              <a:noFill/>
            </a:ln>
            <a:effectLst>
              <a:outerShdw blurRad="2857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7"/>
            <p:cNvSpPr/>
            <p:nvPr/>
          </p:nvSpPr>
          <p:spPr>
            <a:xfrm>
              <a:off x="2905317" y="2847400"/>
              <a:ext cx="1008600" cy="1008600"/>
            </a:xfrm>
            <a:prstGeom prst="ellipse">
              <a:avLst/>
            </a:prstGeom>
            <a:solidFill>
              <a:srgbClr val="FDD274"/>
            </a:solidFill>
            <a:ln>
              <a:noFill/>
            </a:ln>
            <a:effectLst>
              <a:outerShdw blurRad="2857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7"/>
            <p:cNvSpPr/>
            <p:nvPr/>
          </p:nvSpPr>
          <p:spPr>
            <a:xfrm>
              <a:off x="4953383" y="2847400"/>
              <a:ext cx="1008600" cy="1008600"/>
            </a:xfrm>
            <a:prstGeom prst="ellipse">
              <a:avLst/>
            </a:prstGeom>
            <a:solidFill>
              <a:srgbClr val="A1EEF8"/>
            </a:solidFill>
            <a:ln>
              <a:noFill/>
            </a:ln>
            <a:effectLst>
              <a:outerShdw blurRad="2857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7"/>
            <p:cNvSpPr/>
            <p:nvPr/>
          </p:nvSpPr>
          <p:spPr>
            <a:xfrm>
              <a:off x="7001450" y="2847400"/>
              <a:ext cx="1008600" cy="1008600"/>
            </a:xfrm>
            <a:prstGeom prst="ellipse">
              <a:avLst/>
            </a:prstGeom>
            <a:solidFill>
              <a:srgbClr val="D4F5E1"/>
            </a:solidFill>
            <a:ln>
              <a:noFill/>
            </a:ln>
            <a:effectLst>
              <a:outerShdw blurRad="2857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56" name="Google Shape;156;p17"/>
          <p:cNvCxnSpPr>
            <a:stCxn id="152" idx="6"/>
            <a:endCxn id="153" idx="2"/>
          </p:cNvCxnSpPr>
          <p:nvPr/>
        </p:nvCxnSpPr>
        <p:spPr>
          <a:xfrm>
            <a:off x="2004200" y="3351700"/>
            <a:ext cx="1039500" cy="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  <a:effectLst>
            <a:outerShdw blurRad="2857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157" name="Google Shape;157;p17"/>
          <p:cNvCxnSpPr>
            <a:stCxn id="153" idx="6"/>
            <a:endCxn id="154" idx="2"/>
          </p:cNvCxnSpPr>
          <p:nvPr/>
        </p:nvCxnSpPr>
        <p:spPr>
          <a:xfrm>
            <a:off x="4052267" y="3351700"/>
            <a:ext cx="1039500" cy="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  <a:effectLst>
            <a:outerShdw blurRad="2857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158" name="Google Shape;158;p17"/>
          <p:cNvCxnSpPr>
            <a:stCxn id="154" idx="6"/>
            <a:endCxn id="155" idx="2"/>
          </p:cNvCxnSpPr>
          <p:nvPr/>
        </p:nvCxnSpPr>
        <p:spPr>
          <a:xfrm>
            <a:off x="6100333" y="3351700"/>
            <a:ext cx="1039500" cy="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  <a:effectLst>
            <a:outerShdw blurRad="285750" rotWithShape="0" algn="bl" dir="5400000" dist="19050">
              <a:srgbClr val="000000">
                <a:alpha val="50000"/>
              </a:srgbClr>
            </a:outerShdw>
          </a:effectLst>
        </p:spPr>
      </p:cxnSp>
      <p:graphicFrame>
        <p:nvGraphicFramePr>
          <p:cNvPr id="159" name="Google Shape;159;p17"/>
          <p:cNvGraphicFramePr/>
          <p:nvPr/>
        </p:nvGraphicFramePr>
        <p:xfrm>
          <a:off x="451900" y="4296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{D0B078C3-8F51-43AC-AC16-1567FE9E2E39}</a:tableStyleId>
              </a:tblPr>
              <a:tblGrid>
                <a:gridCol w="2079750"/>
                <a:gridCol w="2079750"/>
                <a:gridCol w="2079750"/>
                <a:gridCol w="20797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t" sz="2000"/>
                        <a:t>React</a:t>
                      </a:r>
                      <a:endParaRPr b="1" sz="20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frontend</a:t>
                      </a:r>
                      <a:endParaRPr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widgets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t" sz="2000"/>
                        <a:t>Flask</a:t>
                      </a:r>
                      <a:endParaRPr b="1" sz="20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backend</a:t>
                      </a:r>
                      <a:endParaRPr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RESTful API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t" sz="2000">
                          <a:solidFill>
                            <a:schemeClr val="dk1"/>
                          </a:solidFill>
                        </a:rPr>
                        <a:t>Docker</a:t>
                      </a:r>
                      <a:endParaRPr b="1" sz="20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solidFill>
                            <a:schemeClr val="dk1"/>
                          </a:solidFill>
                        </a:rPr>
                        <a:t>packaging &amp;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it">
                          <a:solidFill>
                            <a:schemeClr val="dk1"/>
                          </a:solidFill>
                        </a:rPr>
                        <a:t>containerization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t" sz="2000"/>
                        <a:t>Circle CI</a:t>
                      </a:r>
                      <a:endParaRPr b="1" sz="20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build &amp; deploy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cxnSp>
        <p:nvCxnSpPr>
          <p:cNvPr id="160" name="Google Shape;160;p17"/>
          <p:cNvCxnSpPr>
            <a:stCxn id="152" idx="4"/>
          </p:cNvCxnSpPr>
          <p:nvPr/>
        </p:nvCxnSpPr>
        <p:spPr>
          <a:xfrm>
            <a:off x="1499900" y="3856000"/>
            <a:ext cx="1800" cy="3798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  <a:effectLst>
            <a:outerShdw blurRad="2857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161" name="Google Shape;161;p17"/>
          <p:cNvCxnSpPr/>
          <p:nvPr/>
        </p:nvCxnSpPr>
        <p:spPr>
          <a:xfrm>
            <a:off x="3541456" y="3856681"/>
            <a:ext cx="1800" cy="3798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  <a:effectLst>
            <a:outerShdw blurRad="2857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162" name="Google Shape;162;p17"/>
          <p:cNvCxnSpPr/>
          <p:nvPr/>
        </p:nvCxnSpPr>
        <p:spPr>
          <a:xfrm>
            <a:off x="5599605" y="3859999"/>
            <a:ext cx="1800" cy="3798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  <a:effectLst>
            <a:outerShdw blurRad="2857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163" name="Google Shape;163;p17"/>
          <p:cNvCxnSpPr/>
          <p:nvPr/>
        </p:nvCxnSpPr>
        <p:spPr>
          <a:xfrm>
            <a:off x="7658107" y="3858535"/>
            <a:ext cx="1800" cy="3798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  <a:effectLst>
            <a:outerShdw blurRad="285750" rotWithShape="0" algn="bl" dir="5400000" dist="19050">
              <a:srgbClr val="000000">
                <a:alpha val="50000"/>
              </a:srgbClr>
            </a:outerShdw>
          </a:effectLst>
        </p:spPr>
      </p:cxnSp>
      <p:pic>
        <p:nvPicPr>
          <p:cNvPr id="164" name="Google Shape;16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28225" y="2978325"/>
            <a:ext cx="746747" cy="74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68800" y="3012103"/>
            <a:ext cx="746749" cy="6110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33075" y="2983348"/>
            <a:ext cx="656301" cy="74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74218" y="3087189"/>
            <a:ext cx="656300" cy="5281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8"/>
          <p:cNvSpPr txBox="1"/>
          <p:nvPr>
            <p:ph type="title"/>
          </p:nvPr>
        </p:nvSpPr>
        <p:spPr>
          <a:xfrm>
            <a:off x="125" y="187700"/>
            <a:ext cx="9144000" cy="60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500"/>
              <a:t>GUI - Landing Page</a:t>
            </a:r>
            <a:endParaRPr b="1" sz="2500"/>
          </a:p>
        </p:txBody>
      </p:sp>
      <p:pic>
        <p:nvPicPr>
          <p:cNvPr id="173" name="Google Shape;17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487" y="1282000"/>
            <a:ext cx="8621026" cy="3861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9"/>
          <p:cNvSpPr txBox="1"/>
          <p:nvPr>
            <p:ph type="title"/>
          </p:nvPr>
        </p:nvSpPr>
        <p:spPr>
          <a:xfrm>
            <a:off x="125" y="187700"/>
            <a:ext cx="9144000" cy="60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500"/>
              <a:t>GUI - Configuration Module</a:t>
            </a:r>
            <a:endParaRPr b="1" sz="2500"/>
          </a:p>
        </p:txBody>
      </p:sp>
      <p:pic>
        <p:nvPicPr>
          <p:cNvPr id="179" name="Google Shape;17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4399" y="1269350"/>
            <a:ext cx="8415201" cy="3874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0"/>
          <p:cNvSpPr txBox="1"/>
          <p:nvPr>
            <p:ph type="title"/>
          </p:nvPr>
        </p:nvSpPr>
        <p:spPr>
          <a:xfrm>
            <a:off x="125" y="187700"/>
            <a:ext cx="9144000" cy="60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500"/>
              <a:t>GUI - Execution Module</a:t>
            </a:r>
            <a:endParaRPr b="1" sz="2500"/>
          </a:p>
        </p:txBody>
      </p:sp>
      <p:pic>
        <p:nvPicPr>
          <p:cNvPr id="185" name="Google Shape;18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8587" y="1266600"/>
            <a:ext cx="8026826" cy="387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1"/>
          <p:cNvSpPr txBox="1"/>
          <p:nvPr>
            <p:ph type="title"/>
          </p:nvPr>
        </p:nvSpPr>
        <p:spPr>
          <a:xfrm>
            <a:off x="125" y="187700"/>
            <a:ext cx="9144000" cy="60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500"/>
              <a:t>GUI - Analysis Module - 1</a:t>
            </a:r>
            <a:endParaRPr b="1" sz="2500"/>
          </a:p>
        </p:txBody>
      </p:sp>
      <p:pic>
        <p:nvPicPr>
          <p:cNvPr id="191" name="Google Shape;19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" y="1271500"/>
            <a:ext cx="9143999" cy="36855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